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2" r:id="rId3"/>
    <p:sldId id="290" r:id="rId4"/>
    <p:sldId id="281" r:id="rId5"/>
    <p:sldId id="282" r:id="rId6"/>
    <p:sldId id="291" r:id="rId7"/>
    <p:sldId id="283" r:id="rId8"/>
    <p:sldId id="258" r:id="rId9"/>
    <p:sldId id="261" r:id="rId10"/>
    <p:sldId id="265" r:id="rId11"/>
    <p:sldId id="263" r:id="rId12"/>
    <p:sldId id="264"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7" r:id="rId26"/>
    <p:sldId id="308" r:id="rId27"/>
    <p:sldId id="309" r:id="rId28"/>
    <p:sldId id="310" r:id="rId29"/>
    <p:sldId id="311" r:id="rId30"/>
    <p:sldId id="312" r:id="rId31"/>
    <p:sldId id="313" r:id="rId32"/>
    <p:sldId id="274"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7F"/>
    <a:srgbClr val="5A7FE7"/>
    <a:srgbClr val="9BC3F4"/>
    <a:srgbClr val="5A87EC"/>
    <a:srgbClr val="008000"/>
    <a:srgbClr val="FF9999"/>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74407" autoAdjust="0"/>
  </p:normalViewPr>
  <p:slideViewPr>
    <p:cSldViewPr snapToGrid="0">
      <p:cViewPr varScale="1">
        <p:scale>
          <a:sx n="64" d="100"/>
          <a:sy n="64" d="100"/>
        </p:scale>
        <p:origin x="13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89507-4EFF-47EF-BFAB-112AD8DEF933}" type="datetimeFigureOut">
              <a:rPr lang="en-US" smtClean="0"/>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144C49-3EB0-4BA0-8387-002D45EC2E03}" type="slidenum">
              <a:rPr lang="en-US" smtClean="0"/>
              <a:t>‹#›</a:t>
            </a:fld>
            <a:endParaRPr lang="en-US"/>
          </a:p>
        </p:txBody>
      </p:sp>
    </p:spTree>
    <p:extLst>
      <p:ext uri="{BB962C8B-B14F-4D97-AF65-F5344CB8AC3E}">
        <p14:creationId xmlns:p14="http://schemas.microsoft.com/office/powerpoint/2010/main" val="116543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95144C49-3EB0-4BA0-8387-002D45EC2E03}" type="slidenum">
              <a:rPr lang="en-US" smtClean="0"/>
              <a:t>1</a:t>
            </a:fld>
            <a:endParaRPr lang="en-US"/>
          </a:p>
        </p:txBody>
      </p:sp>
    </p:spTree>
    <p:extLst>
      <p:ext uri="{BB962C8B-B14F-4D97-AF65-F5344CB8AC3E}">
        <p14:creationId xmlns:p14="http://schemas.microsoft.com/office/powerpoint/2010/main" val="1846050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synthetic floor, we generated various predefined or random bumps and patterns to test the detection capabilities of our method. As you can see from these images, we created a range of anomalies, including: a single bump, double bumps, a ridge, a diagonal pattern, corner irregularities, a triangular shape, a circular anomaly, and finally, a random distribution of bumps. This diverse set of patterns allowed us to thoroughly evaluate the method's ability to identify different types of surface irregularities.</a:t>
            </a:r>
          </a:p>
        </p:txBody>
      </p:sp>
      <p:sp>
        <p:nvSpPr>
          <p:cNvPr id="4" name="Slide Number Placeholder 3"/>
          <p:cNvSpPr>
            <a:spLocks noGrp="1"/>
          </p:cNvSpPr>
          <p:nvPr>
            <p:ph type="sldNum" sz="quarter" idx="5"/>
          </p:nvPr>
        </p:nvSpPr>
        <p:spPr/>
        <p:txBody>
          <a:bodyPr/>
          <a:lstStyle/>
          <a:p>
            <a:fld id="{95144C49-3EB0-4BA0-8387-002D45EC2E03}" type="slidenum">
              <a:rPr lang="en-US" smtClean="0"/>
              <a:t>10</a:t>
            </a:fld>
            <a:endParaRPr lang="en-US"/>
          </a:p>
        </p:txBody>
      </p:sp>
    </p:spTree>
    <p:extLst>
      <p:ext uri="{BB962C8B-B14F-4D97-AF65-F5344CB8AC3E}">
        <p14:creationId xmlns:p14="http://schemas.microsoft.com/office/powerpoint/2010/main" val="2700358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initial fixed-patch approach, a critical step was the </a:t>
            </a:r>
            <a:r>
              <a:rPr lang="en-US" b="1" dirty="0"/>
              <a:t>patch division process</a:t>
            </a:r>
            <a:r>
              <a:rPr lang="en-US" dirty="0"/>
              <a:t>. The synthetic floor surface was systematically segmented into uniform, non-overlapping patches. The configuration involved defining the number of patches along both the X and Y axes. For instance, the image here shows a floor divided into 5x5 patches. This discrete segmentation was fundamental to how the Shape Subspace and Difference Subspace were computed for localized analysis.</a:t>
            </a:r>
          </a:p>
        </p:txBody>
      </p:sp>
      <p:sp>
        <p:nvSpPr>
          <p:cNvPr id="4" name="Slide Number Placeholder 3"/>
          <p:cNvSpPr>
            <a:spLocks noGrp="1"/>
          </p:cNvSpPr>
          <p:nvPr>
            <p:ph type="sldNum" sz="quarter" idx="5"/>
          </p:nvPr>
        </p:nvSpPr>
        <p:spPr/>
        <p:txBody>
          <a:bodyPr/>
          <a:lstStyle/>
          <a:p>
            <a:fld id="{95144C49-3EB0-4BA0-8387-002D45EC2E03}" type="slidenum">
              <a:rPr lang="en-US" smtClean="0"/>
              <a:t>11</a:t>
            </a:fld>
            <a:endParaRPr lang="en-US"/>
          </a:p>
        </p:txBody>
      </p:sp>
    </p:spTree>
    <p:extLst>
      <p:ext uri="{BB962C8B-B14F-4D97-AF65-F5344CB8AC3E}">
        <p14:creationId xmlns:p14="http://schemas.microsoft.com/office/powerpoint/2010/main" val="1282401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patches were defined, the Difference Subspace, or DS, was generated for each patch by comparing it with its neighbors. We explored two main approaches: the </a:t>
            </a:r>
            <a:r>
              <a:rPr lang="en-US" b="1" dirty="0"/>
              <a:t>4-neighbor approach</a:t>
            </a:r>
            <a:r>
              <a:rPr lang="en-US" dirty="0"/>
              <a:t> and the </a:t>
            </a:r>
            <a:r>
              <a:rPr lang="en-US" b="1" dirty="0"/>
              <a:t>8-neighbor approach</a:t>
            </a:r>
            <a:r>
              <a:rPr lang="en-US" dirty="0"/>
              <a:t>.</a:t>
            </a:r>
          </a:p>
        </p:txBody>
      </p:sp>
      <p:sp>
        <p:nvSpPr>
          <p:cNvPr id="4" name="Slide Number Placeholder 3"/>
          <p:cNvSpPr>
            <a:spLocks noGrp="1"/>
          </p:cNvSpPr>
          <p:nvPr>
            <p:ph type="sldNum" sz="quarter" idx="5"/>
          </p:nvPr>
        </p:nvSpPr>
        <p:spPr/>
        <p:txBody>
          <a:bodyPr/>
          <a:lstStyle/>
          <a:p>
            <a:fld id="{95144C49-3EB0-4BA0-8387-002D45EC2E03}" type="slidenum">
              <a:rPr lang="en-US" smtClean="0"/>
              <a:t>12</a:t>
            </a:fld>
            <a:endParaRPr lang="en-US"/>
          </a:p>
        </p:txBody>
      </p:sp>
    </p:spTree>
    <p:extLst>
      <p:ext uri="{BB962C8B-B14F-4D97-AF65-F5344CB8AC3E}">
        <p14:creationId xmlns:p14="http://schemas.microsoft.com/office/powerpoint/2010/main" val="1300544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44C49-3EB0-4BA0-8387-002D45EC2E03}" type="slidenum">
              <a:rPr lang="en-US" smtClean="0"/>
              <a:t>13</a:t>
            </a:fld>
            <a:endParaRPr lang="en-US"/>
          </a:p>
        </p:txBody>
      </p:sp>
    </p:spTree>
    <p:extLst>
      <p:ext uri="{BB962C8B-B14F-4D97-AF65-F5344CB8AC3E}">
        <p14:creationId xmlns:p14="http://schemas.microsoft.com/office/powerpoint/2010/main" val="1279158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fixed patch method worked on synthetic data, it had clear limitations.</a:t>
            </a:r>
          </a:p>
          <a:p>
            <a:r>
              <a:rPr lang="en-US" dirty="0"/>
              <a:t>First, </a:t>
            </a:r>
            <a:r>
              <a:rPr lang="en-US" b="1" dirty="0"/>
              <a:t>boundary sensitivity</a:t>
            </a:r>
            <a:r>
              <a:rPr lang="en-US" dirty="0"/>
              <a:t>—patch borders could cut through anomalies, making detection less accurate.</a:t>
            </a:r>
            <a:br>
              <a:rPr lang="en-US" dirty="0"/>
            </a:br>
            <a:r>
              <a:rPr lang="en-US" dirty="0"/>
              <a:t>Second, </a:t>
            </a:r>
            <a:r>
              <a:rPr lang="en-US" b="1" dirty="0"/>
              <a:t>low spatial resolution</a:t>
            </a:r>
            <a:r>
              <a:rPr lang="en-US" dirty="0"/>
              <a:t>—non-overlapping patches led to sparse coverage and missed fine details.</a:t>
            </a:r>
            <a:br>
              <a:rPr lang="en-US" dirty="0"/>
            </a:br>
            <a:r>
              <a:rPr lang="en-US" dirty="0"/>
              <a:t>And third, it was </a:t>
            </a:r>
            <a:r>
              <a:rPr lang="en-US" b="1" dirty="0"/>
              <a:t>only tested on clean data</a:t>
            </a:r>
            <a:r>
              <a:rPr lang="en-US" dirty="0"/>
              <a:t>, so we didn’t know if it could handle noise or irregularities.</a:t>
            </a:r>
          </a:p>
          <a:p>
            <a:r>
              <a:rPr lang="en-US" dirty="0"/>
              <a:t>These issues led us to develop a more robust approach: the sliding window method.</a:t>
            </a:r>
          </a:p>
        </p:txBody>
      </p:sp>
      <p:sp>
        <p:nvSpPr>
          <p:cNvPr id="4" name="Slide Number Placeholder 3"/>
          <p:cNvSpPr>
            <a:spLocks noGrp="1"/>
          </p:cNvSpPr>
          <p:nvPr>
            <p:ph type="sldNum" sz="quarter" idx="5"/>
          </p:nvPr>
        </p:nvSpPr>
        <p:spPr/>
        <p:txBody>
          <a:bodyPr/>
          <a:lstStyle/>
          <a:p>
            <a:fld id="{95144C49-3EB0-4BA0-8387-002D45EC2E03}" type="slidenum">
              <a:rPr lang="en-US" smtClean="0"/>
              <a:t>14</a:t>
            </a:fld>
            <a:endParaRPr lang="en-US"/>
          </a:p>
        </p:txBody>
      </p:sp>
    </p:spTree>
    <p:extLst>
      <p:ext uri="{BB962C8B-B14F-4D97-AF65-F5344CB8AC3E}">
        <p14:creationId xmlns:p14="http://schemas.microsoft.com/office/powerpoint/2010/main" val="1200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overcome the earlier limitations, we introduced a sliding window method.</a:t>
            </a:r>
          </a:p>
          <a:p>
            <a:r>
              <a:rPr lang="en-US" dirty="0"/>
              <a:t>Instead of fixed, separate patches, this method uses overlapping windows. Each point is included in multiple windows, which reduces boundary issues and ensures smoother coverage.</a:t>
            </a:r>
          </a:p>
          <a:p>
            <a:r>
              <a:rPr lang="en-US" dirty="0"/>
              <a:t>As a result, we get more analysis points and much higher resolution, allowing us to detect anomalies more precisely.</a:t>
            </a:r>
          </a:p>
        </p:txBody>
      </p:sp>
      <p:sp>
        <p:nvSpPr>
          <p:cNvPr id="4" name="Slide Number Placeholder 3"/>
          <p:cNvSpPr>
            <a:spLocks noGrp="1"/>
          </p:cNvSpPr>
          <p:nvPr>
            <p:ph type="sldNum" sz="quarter" idx="5"/>
          </p:nvPr>
        </p:nvSpPr>
        <p:spPr/>
        <p:txBody>
          <a:bodyPr/>
          <a:lstStyle/>
          <a:p>
            <a:fld id="{95144C49-3EB0-4BA0-8387-002D45EC2E03}" type="slidenum">
              <a:rPr lang="en-US" smtClean="0"/>
              <a:t>15</a:t>
            </a:fld>
            <a:endParaRPr lang="en-US"/>
          </a:p>
        </p:txBody>
      </p:sp>
    </p:spTree>
    <p:extLst>
      <p:ext uri="{BB962C8B-B14F-4D97-AF65-F5344CB8AC3E}">
        <p14:creationId xmlns:p14="http://schemas.microsoft.com/office/powerpoint/2010/main" val="1616328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define the sliding window setup.</a:t>
            </a:r>
          </a:p>
          <a:p>
            <a:r>
              <a:rPr lang="en-US" dirty="0"/>
              <a:t>We start with the overall size of the point cloud, W by H, and choose a window size, w by h. We also set an overlap rate—say 50%, which means each window overlaps half with the next.</a:t>
            </a:r>
          </a:p>
          <a:p>
            <a:r>
              <a:rPr lang="en-US" dirty="0"/>
              <a:t>Using this overlap, we calculate how far each window moves—called the stride. These stride values, in both X and Y directions, control how dense and overlapping our analysis will be.</a:t>
            </a:r>
          </a:p>
        </p:txBody>
      </p:sp>
      <p:sp>
        <p:nvSpPr>
          <p:cNvPr id="4" name="Slide Number Placeholder 3"/>
          <p:cNvSpPr>
            <a:spLocks noGrp="1"/>
          </p:cNvSpPr>
          <p:nvPr>
            <p:ph type="sldNum" sz="quarter" idx="5"/>
          </p:nvPr>
        </p:nvSpPr>
        <p:spPr/>
        <p:txBody>
          <a:bodyPr/>
          <a:lstStyle/>
          <a:p>
            <a:fld id="{95144C49-3EB0-4BA0-8387-002D45EC2E03}" type="slidenum">
              <a:rPr lang="en-US" smtClean="0"/>
              <a:t>16</a:t>
            </a:fld>
            <a:endParaRPr lang="en-US"/>
          </a:p>
        </p:txBody>
      </p:sp>
    </p:spTree>
    <p:extLst>
      <p:ext uri="{BB962C8B-B14F-4D97-AF65-F5344CB8AC3E}">
        <p14:creationId xmlns:p14="http://schemas.microsoft.com/office/powerpoint/2010/main" val="2214523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the previous slide, we calculate how many windows fit across the point cloud—these are </a:t>
            </a:r>
            <a:r>
              <a:rPr lang="en-US" dirty="0" err="1"/>
              <a:t>Nx</a:t>
            </a:r>
            <a:r>
              <a:rPr lang="en-US" dirty="0"/>
              <a:t> and Ny.</a:t>
            </a:r>
          </a:p>
          <a:p>
            <a:r>
              <a:rPr lang="en-US" dirty="0"/>
              <a:t>Each window, at position (</a:t>
            </a:r>
            <a:r>
              <a:rPr lang="en-US" dirty="0" err="1"/>
              <a:t>i</a:t>
            </a:r>
            <a:r>
              <a:rPr lang="en-US" dirty="0"/>
              <a:t>, j), covers a specific region defined by formulas based on the minimum x and y values. This ensures every window samples the right section of the point cloud for analysis.</a:t>
            </a:r>
          </a:p>
          <a:p>
            <a:r>
              <a:rPr lang="en-US" dirty="0"/>
              <a:t>These definitions give us precise, consistent coverage for shape subspace computation.</a:t>
            </a:r>
          </a:p>
        </p:txBody>
      </p:sp>
      <p:sp>
        <p:nvSpPr>
          <p:cNvPr id="4" name="Slide Number Placeholder 3"/>
          <p:cNvSpPr>
            <a:spLocks noGrp="1"/>
          </p:cNvSpPr>
          <p:nvPr>
            <p:ph type="sldNum" sz="quarter" idx="5"/>
          </p:nvPr>
        </p:nvSpPr>
        <p:spPr/>
        <p:txBody>
          <a:bodyPr/>
          <a:lstStyle/>
          <a:p>
            <a:fld id="{95144C49-3EB0-4BA0-8387-002D45EC2E03}" type="slidenum">
              <a:rPr lang="en-US" smtClean="0"/>
              <a:t>17</a:t>
            </a:fld>
            <a:endParaRPr lang="en-US"/>
          </a:p>
        </p:txBody>
      </p:sp>
    </p:spTree>
    <p:extLst>
      <p:ext uri="{BB962C8B-B14F-4D97-AF65-F5344CB8AC3E}">
        <p14:creationId xmlns:p14="http://schemas.microsoft.com/office/powerpoint/2010/main" val="807842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compare methods, we tested fixed patches vs. our proposed sliding window approach.</a:t>
            </a:r>
          </a:p>
          <a:p>
            <a:r>
              <a:rPr lang="en-US" dirty="0"/>
              <a:t>The fixed patch baseline used an 8×8 grid—so 64 analysis points. Our sliding window used 50% overlap, giving much denser coverage.</a:t>
            </a:r>
          </a:p>
          <a:p>
            <a:r>
              <a:rPr lang="en-US" dirty="0"/>
              <a:t>We ran experiments on two datasets:</a:t>
            </a:r>
          </a:p>
          <a:p>
            <a:r>
              <a:rPr lang="en-US" dirty="0"/>
              <a:t>A clean synthetic floor (50×50 units, ~10,000 points) with known patterns,</a:t>
            </a:r>
          </a:p>
          <a:p>
            <a:r>
              <a:rPr lang="en-US" dirty="0"/>
              <a:t>And a real-world noisy scan ('</a:t>
            </a:r>
            <a:r>
              <a:rPr lang="en-US" dirty="0" err="1"/>
              <a:t>floor.ply</a:t>
            </a:r>
            <a:r>
              <a:rPr lang="en-US" dirty="0"/>
              <a:t>') with over 61,000 points, shown in the image.</a:t>
            </a:r>
          </a:p>
        </p:txBody>
      </p:sp>
      <p:sp>
        <p:nvSpPr>
          <p:cNvPr id="4" name="Slide Number Placeholder 3"/>
          <p:cNvSpPr>
            <a:spLocks noGrp="1"/>
          </p:cNvSpPr>
          <p:nvPr>
            <p:ph type="sldNum" sz="quarter" idx="5"/>
          </p:nvPr>
        </p:nvSpPr>
        <p:spPr/>
        <p:txBody>
          <a:bodyPr/>
          <a:lstStyle/>
          <a:p>
            <a:fld id="{95144C49-3EB0-4BA0-8387-002D45EC2E03}" type="slidenum">
              <a:rPr lang="en-US" smtClean="0"/>
              <a:t>18</a:t>
            </a:fld>
            <a:endParaRPr lang="en-US"/>
          </a:p>
        </p:txBody>
      </p:sp>
    </p:spTree>
    <p:extLst>
      <p:ext uri="{BB962C8B-B14F-4D97-AF65-F5344CB8AC3E}">
        <p14:creationId xmlns:p14="http://schemas.microsoft.com/office/powerpoint/2010/main" val="1426950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methods used the same core settings: subspace dimension was set to 3, and we used 8 neighbors for DS calculation to capture more context. For sliding windows, the overlap was fixed at 50%.</a:t>
            </a:r>
          </a:p>
          <a:p>
            <a:r>
              <a:rPr lang="en-US" dirty="0"/>
              <a:t>Before computing, we applied three key preprocessing steps:</a:t>
            </a:r>
          </a:p>
          <a:p>
            <a:r>
              <a:rPr lang="en-US" dirty="0"/>
              <a:t>Centering, to remove translation effects.</a:t>
            </a:r>
          </a:p>
          <a:p>
            <a:r>
              <a:rPr lang="en-US" dirty="0"/>
              <a:t>Optional </a:t>
            </a:r>
            <a:r>
              <a:rPr lang="en-US" dirty="0" err="1"/>
              <a:t>downsampling</a:t>
            </a:r>
            <a:r>
              <a:rPr lang="en-US" dirty="0"/>
              <a:t> for heavy point clouds.</a:t>
            </a:r>
          </a:p>
          <a:p>
            <a:r>
              <a:rPr lang="en-US" dirty="0"/>
              <a:t>And filtering out regions with too few points to ensure stable SVD.</a:t>
            </a:r>
          </a:p>
          <a:p>
            <a:r>
              <a:rPr lang="en-US" dirty="0"/>
              <a:t>The heatmaps on the right show a preview of the results. You can already see how the sliding window gives smoother, more continuous outputs compared to fixed patches.</a:t>
            </a:r>
          </a:p>
        </p:txBody>
      </p:sp>
      <p:sp>
        <p:nvSpPr>
          <p:cNvPr id="4" name="Slide Number Placeholder 3"/>
          <p:cNvSpPr>
            <a:spLocks noGrp="1"/>
          </p:cNvSpPr>
          <p:nvPr>
            <p:ph type="sldNum" sz="quarter" idx="5"/>
          </p:nvPr>
        </p:nvSpPr>
        <p:spPr/>
        <p:txBody>
          <a:bodyPr/>
          <a:lstStyle/>
          <a:p>
            <a:fld id="{95144C49-3EB0-4BA0-8387-002D45EC2E03}" type="slidenum">
              <a:rPr lang="en-US" smtClean="0"/>
              <a:t>19</a:t>
            </a:fld>
            <a:endParaRPr lang="en-US"/>
          </a:p>
        </p:txBody>
      </p:sp>
    </p:spTree>
    <p:extLst>
      <p:ext uri="{BB962C8B-B14F-4D97-AF65-F5344CB8AC3E}">
        <p14:creationId xmlns:p14="http://schemas.microsoft.com/office/powerpoint/2010/main" val="3678314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central question driving my research is: 'How can Subspace-based methods be effectively utilized to detect surface irregularities in Point Cloud data?' This addresses the core challenge of accurately identifying subtle or significant anomalies, such as the cracks in concrete or uneven floor tiles you see in these images. These are common examples of surface irregularities that our method aims to detect. Our goal is to develop robust and interpretable techniques that leverage the inherent structural properties of 3D point cloud data.</a:t>
            </a:r>
          </a:p>
        </p:txBody>
      </p:sp>
      <p:sp>
        <p:nvSpPr>
          <p:cNvPr id="4" name="Slide Number Placeholder 3"/>
          <p:cNvSpPr>
            <a:spLocks noGrp="1"/>
          </p:cNvSpPr>
          <p:nvPr>
            <p:ph type="sldNum" sz="quarter" idx="5"/>
          </p:nvPr>
        </p:nvSpPr>
        <p:spPr/>
        <p:txBody>
          <a:bodyPr/>
          <a:lstStyle/>
          <a:p>
            <a:fld id="{95144C49-3EB0-4BA0-8387-002D45EC2E03}" type="slidenum">
              <a:rPr lang="en-US" smtClean="0"/>
              <a:t>2</a:t>
            </a:fld>
            <a:endParaRPr lang="en-US"/>
          </a:p>
        </p:txBody>
      </p:sp>
    </p:spTree>
    <p:extLst>
      <p:ext uri="{BB962C8B-B14F-4D97-AF65-F5344CB8AC3E}">
        <p14:creationId xmlns:p14="http://schemas.microsoft.com/office/powerpoint/2010/main" val="3162921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44C49-3EB0-4BA0-8387-002D45EC2E03}" type="slidenum">
              <a:rPr lang="en-US" smtClean="0"/>
              <a:t>23</a:t>
            </a:fld>
            <a:endParaRPr lang="en-US"/>
          </a:p>
        </p:txBody>
      </p:sp>
    </p:spTree>
    <p:extLst>
      <p:ext uri="{BB962C8B-B14F-4D97-AF65-F5344CB8AC3E}">
        <p14:creationId xmlns:p14="http://schemas.microsoft.com/office/powerpoint/2010/main" val="1971481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44C49-3EB0-4BA0-8387-002D45EC2E03}" type="slidenum">
              <a:rPr lang="en-US" smtClean="0"/>
              <a:t>24</a:t>
            </a:fld>
            <a:endParaRPr lang="en-US"/>
          </a:p>
        </p:txBody>
      </p:sp>
    </p:spTree>
    <p:extLst>
      <p:ext uri="{BB962C8B-B14F-4D97-AF65-F5344CB8AC3E}">
        <p14:creationId xmlns:p14="http://schemas.microsoft.com/office/powerpoint/2010/main" val="4109165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F9217-70BD-AD60-EC68-9038EFEBF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0090A-1AFD-5C63-063A-BF7B5B81D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AEAAB8-7C82-45E0-D3CC-9987B40F98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4D3289-9C88-B563-CE47-3A231DA118A5}"/>
              </a:ext>
            </a:extLst>
          </p:cNvPr>
          <p:cNvSpPr>
            <a:spLocks noGrp="1"/>
          </p:cNvSpPr>
          <p:nvPr>
            <p:ph type="sldNum" sz="quarter" idx="5"/>
          </p:nvPr>
        </p:nvSpPr>
        <p:spPr/>
        <p:txBody>
          <a:bodyPr/>
          <a:lstStyle/>
          <a:p>
            <a:fld id="{95144C49-3EB0-4BA0-8387-002D45EC2E03}" type="slidenum">
              <a:rPr lang="en-US" smtClean="0"/>
              <a:t>25</a:t>
            </a:fld>
            <a:endParaRPr lang="en-US"/>
          </a:p>
        </p:txBody>
      </p:sp>
    </p:spTree>
    <p:extLst>
      <p:ext uri="{BB962C8B-B14F-4D97-AF65-F5344CB8AC3E}">
        <p14:creationId xmlns:p14="http://schemas.microsoft.com/office/powerpoint/2010/main" val="2845812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44C49-3EB0-4BA0-8387-002D45EC2E03}" type="slidenum">
              <a:rPr lang="en-US" smtClean="0"/>
              <a:t>32</a:t>
            </a:fld>
            <a:endParaRPr lang="en-US"/>
          </a:p>
        </p:txBody>
      </p:sp>
    </p:spTree>
    <p:extLst>
      <p:ext uri="{BB962C8B-B14F-4D97-AF65-F5344CB8AC3E}">
        <p14:creationId xmlns:p14="http://schemas.microsoft.com/office/powerpoint/2010/main" val="1926672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144C49-3EB0-4BA0-8387-002D45EC2E03}" type="slidenum">
              <a:rPr lang="en-US" smtClean="0"/>
              <a:t>33</a:t>
            </a:fld>
            <a:endParaRPr lang="en-US"/>
          </a:p>
        </p:txBody>
      </p:sp>
    </p:spTree>
    <p:extLst>
      <p:ext uri="{BB962C8B-B14F-4D97-AF65-F5344CB8AC3E}">
        <p14:creationId xmlns:p14="http://schemas.microsoft.com/office/powerpoint/2010/main" val="3470986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our method, it's essential to briefly cover the background. First, </a:t>
            </a:r>
            <a:r>
              <a:rPr lang="en-US" b="1" dirty="0"/>
              <a:t>Point Cloud Processing</a:t>
            </a:r>
            <a:r>
              <a:rPr lang="en-US" dirty="0"/>
              <a:t> involves handling 3D data represented as a collection of discrete points in space, each with X, Y, and Z coordinates. As shown in the example table, these points can also include additional attributes like color, represented by RGB values, and normal vectors, which indicate the surface orientation. Point clouds are fundamental in various applications, from 3D reconstruction to autonomous navigation.</a:t>
            </a:r>
          </a:p>
        </p:txBody>
      </p:sp>
      <p:sp>
        <p:nvSpPr>
          <p:cNvPr id="4" name="Slide Number Placeholder 3"/>
          <p:cNvSpPr>
            <a:spLocks noGrp="1"/>
          </p:cNvSpPr>
          <p:nvPr>
            <p:ph type="sldNum" sz="quarter" idx="5"/>
          </p:nvPr>
        </p:nvSpPr>
        <p:spPr/>
        <p:txBody>
          <a:bodyPr/>
          <a:lstStyle/>
          <a:p>
            <a:fld id="{95144C49-3EB0-4BA0-8387-002D45EC2E03}" type="slidenum">
              <a:rPr lang="en-US" smtClean="0"/>
              <a:t>3</a:t>
            </a:fld>
            <a:endParaRPr lang="en-US"/>
          </a:p>
        </p:txBody>
      </p:sp>
    </p:spTree>
    <p:extLst>
      <p:ext uri="{BB962C8B-B14F-4D97-AF65-F5344CB8AC3E}">
        <p14:creationId xmlns:p14="http://schemas.microsoft.com/office/powerpoint/2010/main" val="3026541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delve into </a:t>
            </a:r>
            <a:r>
              <a:rPr lang="en-US" b="1" dirty="0"/>
              <a:t>Shape Subspace</a:t>
            </a:r>
            <a:r>
              <a:rPr lang="en-US" dirty="0"/>
              <a:t>. This is a mathematical representation that captures the intrinsic geometric structure of a set of 3D points, focusing on their relative positions rather than absolute coordinates. It's widely used in tasks like object recognition, motion analysis, and even biometric authentication, primarily because it allows us to efficiently represent high-dimensional 3D shape data in a lower-dimensional linear subspace, preserving essential features.</a:t>
            </a:r>
          </a:p>
          <a:p>
            <a:r>
              <a:rPr lang="en-US" dirty="0"/>
              <a:t>As the diagram illustrates, Shape Subspace is computed by first centering the input point cloud to remove translational variance. This results in the centered matrix, </a:t>
            </a:r>
            <a:r>
              <a:rPr lang="en-US" dirty="0" err="1">
                <a:effectLst/>
              </a:rPr>
              <a:t>Vcentered</a:t>
            </a:r>
            <a:r>
              <a:rPr lang="en-US" dirty="0"/>
              <a:t>​, as shown in the formula. We then apply Singular Value Decomposition, or SVD, to this centered matrix to derive the Shape Subspace.</a:t>
            </a:r>
          </a:p>
        </p:txBody>
      </p:sp>
      <p:sp>
        <p:nvSpPr>
          <p:cNvPr id="4" name="Slide Number Placeholder 3"/>
          <p:cNvSpPr>
            <a:spLocks noGrp="1"/>
          </p:cNvSpPr>
          <p:nvPr>
            <p:ph type="sldNum" sz="quarter" idx="5"/>
          </p:nvPr>
        </p:nvSpPr>
        <p:spPr/>
        <p:txBody>
          <a:bodyPr/>
          <a:lstStyle/>
          <a:p>
            <a:fld id="{95144C49-3EB0-4BA0-8387-002D45EC2E03}" type="slidenum">
              <a:rPr lang="en-US" smtClean="0"/>
              <a:t>4</a:t>
            </a:fld>
            <a:endParaRPr lang="en-US"/>
          </a:p>
        </p:txBody>
      </p:sp>
    </p:spTree>
    <p:extLst>
      <p:ext uri="{BB962C8B-B14F-4D97-AF65-F5344CB8AC3E}">
        <p14:creationId xmlns:p14="http://schemas.microsoft.com/office/powerpoint/2010/main" val="257927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discussing our specific method, it's helpful to see how Shape Subspace is applied in related research. This slide shows an example from a factorization approach, adapted from work by Igarashi and Fukui. Here, Shape Subspaces are derived from sequences of image frames. The key concept is the use of </a:t>
            </a:r>
            <a:r>
              <a:rPr lang="en-US" b="1" dirty="0"/>
              <a:t>canonical angles</a:t>
            </a:r>
            <a:r>
              <a:rPr lang="en-US" dirty="0"/>
              <a:t> to measure the similarity or difference between two Shape Subspaces, </a:t>
            </a:r>
            <a:r>
              <a:rPr lang="en-US" dirty="0">
                <a:effectLst/>
              </a:rPr>
              <a:t>PA</a:t>
            </a:r>
            <a:r>
              <a:rPr lang="en-US" dirty="0"/>
              <a:t>​ and </a:t>
            </a:r>
            <a:r>
              <a:rPr lang="en-US" dirty="0">
                <a:effectLst/>
              </a:rPr>
              <a:t>PB</a:t>
            </a:r>
            <a:r>
              <a:rPr lang="en-US" dirty="0"/>
              <a:t>​. This demonstrates how Shape Subspace provides a powerful tool for comparing and recognizing 3D objects or shapes based on their underlying geometric structure.</a:t>
            </a:r>
          </a:p>
        </p:txBody>
      </p:sp>
      <p:sp>
        <p:nvSpPr>
          <p:cNvPr id="4" name="Slide Number Placeholder 3"/>
          <p:cNvSpPr>
            <a:spLocks noGrp="1"/>
          </p:cNvSpPr>
          <p:nvPr>
            <p:ph type="sldNum" sz="quarter" idx="5"/>
          </p:nvPr>
        </p:nvSpPr>
        <p:spPr/>
        <p:txBody>
          <a:bodyPr/>
          <a:lstStyle/>
          <a:p>
            <a:fld id="{95144C49-3EB0-4BA0-8387-002D45EC2E03}" type="slidenum">
              <a:rPr lang="en-US" smtClean="0"/>
              <a:t>5</a:t>
            </a:fld>
            <a:endParaRPr lang="en-US"/>
          </a:p>
        </p:txBody>
      </p:sp>
    </p:spTree>
    <p:extLst>
      <p:ext uri="{BB962C8B-B14F-4D97-AF65-F5344CB8AC3E}">
        <p14:creationId xmlns:p14="http://schemas.microsoft.com/office/powerpoint/2010/main" val="3425685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this time from a direct 3D feature extraction approach by Yoshinuma, Hino, and Fukui, illustrates the application of Shape Subspace in personal authentication. Here, 3D feature points extracted from facial surfaces are used to form Shape Subspaces. Again, the </a:t>
            </a:r>
            <a:r>
              <a:rPr lang="en-US" b="1" dirty="0"/>
              <a:t>canonical angle</a:t>
            </a:r>
            <a:r>
              <a:rPr lang="en-US" dirty="0"/>
              <a:t> between these subspaces, A and </a:t>
            </a:r>
            <a:r>
              <a:rPr lang="en-US" dirty="0">
                <a:effectLst/>
              </a:rPr>
              <a:t>B</a:t>
            </a:r>
            <a:r>
              <a:rPr lang="en-US" dirty="0"/>
              <a:t>, becomes a metric for comparison. These examples highlight the versatility of Shape Subspace in capturing and comparing complex 3D geometric configurations across various computer vision tasks.</a:t>
            </a:r>
          </a:p>
        </p:txBody>
      </p:sp>
      <p:sp>
        <p:nvSpPr>
          <p:cNvPr id="4" name="Slide Number Placeholder 3"/>
          <p:cNvSpPr>
            <a:spLocks noGrp="1"/>
          </p:cNvSpPr>
          <p:nvPr>
            <p:ph type="sldNum" sz="quarter" idx="5"/>
          </p:nvPr>
        </p:nvSpPr>
        <p:spPr/>
        <p:txBody>
          <a:bodyPr/>
          <a:lstStyle/>
          <a:p>
            <a:fld id="{95144C49-3EB0-4BA0-8387-002D45EC2E03}" type="slidenum">
              <a:rPr lang="en-US" smtClean="0"/>
              <a:t>6</a:t>
            </a:fld>
            <a:endParaRPr lang="en-US"/>
          </a:p>
        </p:txBody>
      </p:sp>
    </p:spTree>
    <p:extLst>
      <p:ext uri="{BB962C8B-B14F-4D97-AF65-F5344CB8AC3E}">
        <p14:creationId xmlns:p14="http://schemas.microsoft.com/office/powerpoint/2010/main" val="2805594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upon Shape Subspace, we introduce the </a:t>
            </a:r>
            <a:r>
              <a:rPr lang="en-US" b="1" dirty="0"/>
              <a:t>Difference Subspace, or DS</a:t>
            </a:r>
            <a:r>
              <a:rPr lang="en-US" dirty="0"/>
              <a:t>. This is a crucial geometric concept that generalizes the idea of a difference vector, which you see on the left, to the case of comparing two subspaces, </a:t>
            </a:r>
            <a:r>
              <a:rPr lang="en-US" dirty="0">
                <a:effectLst/>
              </a:rPr>
              <a:t>S1</a:t>
            </a:r>
            <a:r>
              <a:rPr lang="en-US" dirty="0"/>
              <a:t>​ and </a:t>
            </a:r>
            <a:r>
              <a:rPr lang="en-US" dirty="0">
                <a:effectLst/>
              </a:rPr>
              <a:t>S2</a:t>
            </a:r>
            <a:r>
              <a:rPr lang="en-US" dirty="0"/>
              <a:t>​, as depicted on the right. It quantifies the 'difference' between these two shape subspaces.</a:t>
            </a:r>
          </a:p>
          <a:p>
            <a:r>
              <a:rPr lang="en-US" dirty="0"/>
              <a:t>DS is particularly powerful because it allows us to analyze and extract </a:t>
            </a:r>
            <a:r>
              <a:rPr lang="en-US" i="1" dirty="0"/>
              <a:t>local</a:t>
            </a:r>
            <a:r>
              <a:rPr lang="en-US" dirty="0"/>
              <a:t> shape differences between objects or regions. This provides a much more sensitive and nuanced cue for anomaly detection compared to traditional global shape comparison methods. Its mathematical rigor offers a robust framework for quantifying variations in local geometry.</a:t>
            </a:r>
          </a:p>
        </p:txBody>
      </p:sp>
      <p:sp>
        <p:nvSpPr>
          <p:cNvPr id="4" name="Slide Number Placeholder 3"/>
          <p:cNvSpPr>
            <a:spLocks noGrp="1"/>
          </p:cNvSpPr>
          <p:nvPr>
            <p:ph type="sldNum" sz="quarter" idx="5"/>
          </p:nvPr>
        </p:nvSpPr>
        <p:spPr/>
        <p:txBody>
          <a:bodyPr/>
          <a:lstStyle/>
          <a:p>
            <a:fld id="{95144C49-3EB0-4BA0-8387-002D45EC2E03}" type="slidenum">
              <a:rPr lang="en-US" smtClean="0"/>
              <a:t>7</a:t>
            </a:fld>
            <a:endParaRPr lang="en-US"/>
          </a:p>
        </p:txBody>
      </p:sp>
    </p:spTree>
    <p:extLst>
      <p:ext uri="{BB962C8B-B14F-4D97-AF65-F5344CB8AC3E}">
        <p14:creationId xmlns:p14="http://schemas.microsoft.com/office/powerpoint/2010/main" val="1832482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visually summarizes the methodology of our initial research, which forms the foundation of our proposed method. The process begins with an </a:t>
            </a:r>
            <a:r>
              <a:rPr lang="en-US" b="1" dirty="0"/>
              <a:t>Input Point Cloud</a:t>
            </a:r>
            <a:r>
              <a:rPr lang="en-US" dirty="0"/>
              <a:t>. This cloud is then systematically </a:t>
            </a:r>
            <a:r>
              <a:rPr lang="en-US" b="1" dirty="0"/>
              <a:t>divided into 'n x n' patches</a:t>
            </a:r>
            <a:r>
              <a:rPr lang="en-US" dirty="0"/>
              <a:t>. For each patch, the points are </a:t>
            </a:r>
            <a:r>
              <a:rPr lang="en-US" b="1" dirty="0"/>
              <a:t>centered</a:t>
            </a:r>
            <a:r>
              <a:rPr lang="en-US" dirty="0"/>
              <a:t>, and from this </a:t>
            </a:r>
            <a:r>
              <a:rPr lang="en-US" b="1" dirty="0"/>
              <a:t>centered matrix</a:t>
            </a:r>
            <a:r>
              <a:rPr lang="en-US" dirty="0"/>
              <a:t>, its </a:t>
            </a:r>
            <a:r>
              <a:rPr lang="en-US" b="1" dirty="0"/>
              <a:t>Shape Subspace</a:t>
            </a:r>
            <a:r>
              <a:rPr lang="en-US" dirty="0"/>
              <a:t> is computed by applying SVD. The core of anomaly detection then involves </a:t>
            </a:r>
            <a:r>
              <a:rPr lang="en-US" b="1" dirty="0"/>
              <a:t>comparing these patches using Difference Subspace (DS)</a:t>
            </a:r>
            <a:r>
              <a:rPr lang="en-US" dirty="0"/>
              <a:t>. As we saw on the previous slide, the Difference Subspace, D, quantifies the geometric difference between two Shape Subspaces, P and Q, using canonical angles. This DS computation allows us to identify local irregularities across the surface.</a:t>
            </a:r>
          </a:p>
        </p:txBody>
      </p:sp>
      <p:sp>
        <p:nvSpPr>
          <p:cNvPr id="4" name="Slide Number Placeholder 3"/>
          <p:cNvSpPr>
            <a:spLocks noGrp="1"/>
          </p:cNvSpPr>
          <p:nvPr>
            <p:ph type="sldNum" sz="quarter" idx="5"/>
          </p:nvPr>
        </p:nvSpPr>
        <p:spPr/>
        <p:txBody>
          <a:bodyPr/>
          <a:lstStyle/>
          <a:p>
            <a:fld id="{95144C49-3EB0-4BA0-8387-002D45EC2E03}" type="slidenum">
              <a:rPr lang="en-US" smtClean="0"/>
              <a:t>8</a:t>
            </a:fld>
            <a:endParaRPr lang="en-US"/>
          </a:p>
        </p:txBody>
      </p:sp>
    </p:spTree>
    <p:extLst>
      <p:ext uri="{BB962C8B-B14F-4D97-AF65-F5344CB8AC3E}">
        <p14:creationId xmlns:p14="http://schemas.microsoft.com/office/powerpoint/2010/main" val="402690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validate our initial method, we conducted experiments using a </a:t>
            </a:r>
            <a:r>
              <a:rPr lang="en-US" b="1" dirty="0"/>
              <a:t>synthetic floor</a:t>
            </a:r>
            <a:r>
              <a:rPr lang="en-US" dirty="0"/>
              <a:t>. This allowed us to have a controlled environment with known ground truth. The synthetic floor was precisely defined with dimensions of 50 by 50 units, with each point spaced exactly one centimeter apart, resulting in a total of 10,000 points. The image on the slide provides a visual representation of this synthetic floor, which we then used to introduce various predefined anomalies.</a:t>
            </a:r>
          </a:p>
        </p:txBody>
      </p:sp>
      <p:sp>
        <p:nvSpPr>
          <p:cNvPr id="4" name="Slide Number Placeholder 3"/>
          <p:cNvSpPr>
            <a:spLocks noGrp="1"/>
          </p:cNvSpPr>
          <p:nvPr>
            <p:ph type="sldNum" sz="quarter" idx="5"/>
          </p:nvPr>
        </p:nvSpPr>
        <p:spPr/>
        <p:txBody>
          <a:bodyPr/>
          <a:lstStyle/>
          <a:p>
            <a:fld id="{95144C49-3EB0-4BA0-8387-002D45EC2E03}" type="slidenum">
              <a:rPr lang="en-US" smtClean="0"/>
              <a:t>9</a:t>
            </a:fld>
            <a:endParaRPr lang="en-US"/>
          </a:p>
        </p:txBody>
      </p:sp>
    </p:spTree>
    <p:extLst>
      <p:ext uri="{BB962C8B-B14F-4D97-AF65-F5344CB8AC3E}">
        <p14:creationId xmlns:p14="http://schemas.microsoft.com/office/powerpoint/2010/main" val="2946165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9B69-E8B3-D21B-138B-CBC37DB5D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55E9A2-2AD2-8D7D-0CC9-1F7F01CA4F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22FC21-BA0B-D2C3-BF46-D4BD6A2D6460}"/>
              </a:ext>
            </a:extLst>
          </p:cNvPr>
          <p:cNvSpPr>
            <a:spLocks noGrp="1"/>
          </p:cNvSpPr>
          <p:nvPr>
            <p:ph type="dt" sz="half" idx="10"/>
          </p:nvPr>
        </p:nvSpPr>
        <p:spPr/>
        <p:txBody>
          <a:bodyPr/>
          <a:lstStyle/>
          <a:p>
            <a:fld id="{D82DA47C-BC6B-4102-9AEA-6EE18C2F915D}" type="datetime1">
              <a:rPr lang="en-US" smtClean="0"/>
              <a:t>11/11/2025</a:t>
            </a:fld>
            <a:endParaRPr lang="en-US"/>
          </a:p>
        </p:txBody>
      </p:sp>
      <p:sp>
        <p:nvSpPr>
          <p:cNvPr id="5" name="Footer Placeholder 4">
            <a:extLst>
              <a:ext uri="{FF2B5EF4-FFF2-40B4-BE49-F238E27FC236}">
                <a16:creationId xmlns:a16="http://schemas.microsoft.com/office/drawing/2014/main" id="{7ACFCBAC-BB8F-8DA8-ECC8-E5D0A9BF7C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A0D0C-4B43-834E-794D-16E97E5BBB1B}"/>
              </a:ext>
            </a:extLst>
          </p:cNvPr>
          <p:cNvSpPr>
            <a:spLocks noGrp="1"/>
          </p:cNvSpPr>
          <p:nvPr>
            <p:ph type="sldNum" sz="quarter" idx="12"/>
          </p:nvPr>
        </p:nvSpPr>
        <p:spPr/>
        <p:txBody>
          <a:bodyPr/>
          <a:lstStyle/>
          <a:p>
            <a:fld id="{DADAC235-C9E6-487D-8BF0-E0D19F810E81}" type="slidenum">
              <a:rPr lang="en-US" smtClean="0"/>
              <a:t>‹#›</a:t>
            </a:fld>
            <a:endParaRPr lang="en-US"/>
          </a:p>
        </p:txBody>
      </p:sp>
    </p:spTree>
    <p:extLst>
      <p:ext uri="{BB962C8B-B14F-4D97-AF65-F5344CB8AC3E}">
        <p14:creationId xmlns:p14="http://schemas.microsoft.com/office/powerpoint/2010/main" val="2245776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8A1A-17CC-398A-E4A2-84B95B243B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9F8242-D590-F6D3-C7D9-B635E1A20B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D89F3B-1837-DD88-D090-DA445252EEE7}"/>
              </a:ext>
            </a:extLst>
          </p:cNvPr>
          <p:cNvSpPr>
            <a:spLocks noGrp="1"/>
          </p:cNvSpPr>
          <p:nvPr>
            <p:ph type="dt" sz="half" idx="10"/>
          </p:nvPr>
        </p:nvSpPr>
        <p:spPr/>
        <p:txBody>
          <a:bodyPr/>
          <a:lstStyle/>
          <a:p>
            <a:fld id="{AE7FE63A-2FEA-4B4B-BE6D-3081671DE833}" type="datetime1">
              <a:rPr lang="en-US" smtClean="0"/>
              <a:t>11/11/2025</a:t>
            </a:fld>
            <a:endParaRPr lang="en-US"/>
          </a:p>
        </p:txBody>
      </p:sp>
      <p:sp>
        <p:nvSpPr>
          <p:cNvPr id="5" name="Footer Placeholder 4">
            <a:extLst>
              <a:ext uri="{FF2B5EF4-FFF2-40B4-BE49-F238E27FC236}">
                <a16:creationId xmlns:a16="http://schemas.microsoft.com/office/drawing/2014/main" id="{9CF68649-69C1-A367-4D4D-9CD613251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B859E-1A8E-D17A-B97C-302D5C3E49CB}"/>
              </a:ext>
            </a:extLst>
          </p:cNvPr>
          <p:cNvSpPr>
            <a:spLocks noGrp="1"/>
          </p:cNvSpPr>
          <p:nvPr>
            <p:ph type="sldNum" sz="quarter" idx="12"/>
          </p:nvPr>
        </p:nvSpPr>
        <p:spPr/>
        <p:txBody>
          <a:bodyPr/>
          <a:lstStyle/>
          <a:p>
            <a:fld id="{DADAC235-C9E6-487D-8BF0-E0D19F810E81}" type="slidenum">
              <a:rPr lang="en-US" smtClean="0"/>
              <a:t>‹#›</a:t>
            </a:fld>
            <a:endParaRPr lang="en-US"/>
          </a:p>
        </p:txBody>
      </p:sp>
    </p:spTree>
    <p:extLst>
      <p:ext uri="{BB962C8B-B14F-4D97-AF65-F5344CB8AC3E}">
        <p14:creationId xmlns:p14="http://schemas.microsoft.com/office/powerpoint/2010/main" val="2270851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1BF9D6-9BD2-FA93-A80C-E1FA12FA5B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941716-BCC8-4A21-3E83-D96BB1A015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F1325-0EF9-1177-1095-62A86C7B0F1C}"/>
              </a:ext>
            </a:extLst>
          </p:cNvPr>
          <p:cNvSpPr>
            <a:spLocks noGrp="1"/>
          </p:cNvSpPr>
          <p:nvPr>
            <p:ph type="dt" sz="half" idx="10"/>
          </p:nvPr>
        </p:nvSpPr>
        <p:spPr/>
        <p:txBody>
          <a:bodyPr/>
          <a:lstStyle/>
          <a:p>
            <a:fld id="{3E798767-329E-4C01-9860-DA0812836269}" type="datetime1">
              <a:rPr lang="en-US" smtClean="0"/>
              <a:t>11/11/2025</a:t>
            </a:fld>
            <a:endParaRPr lang="en-US"/>
          </a:p>
        </p:txBody>
      </p:sp>
      <p:sp>
        <p:nvSpPr>
          <p:cNvPr id="5" name="Footer Placeholder 4">
            <a:extLst>
              <a:ext uri="{FF2B5EF4-FFF2-40B4-BE49-F238E27FC236}">
                <a16:creationId xmlns:a16="http://schemas.microsoft.com/office/drawing/2014/main" id="{5563569B-C08A-B2AB-1374-6B0CB9D27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06B7E0-5D50-5F52-85D8-F1DB8C7E4143}"/>
              </a:ext>
            </a:extLst>
          </p:cNvPr>
          <p:cNvSpPr>
            <a:spLocks noGrp="1"/>
          </p:cNvSpPr>
          <p:nvPr>
            <p:ph type="sldNum" sz="quarter" idx="12"/>
          </p:nvPr>
        </p:nvSpPr>
        <p:spPr/>
        <p:txBody>
          <a:bodyPr/>
          <a:lstStyle/>
          <a:p>
            <a:fld id="{DADAC235-C9E6-487D-8BF0-E0D19F810E81}" type="slidenum">
              <a:rPr lang="en-US" smtClean="0"/>
              <a:t>‹#›</a:t>
            </a:fld>
            <a:endParaRPr lang="en-US"/>
          </a:p>
        </p:txBody>
      </p:sp>
    </p:spTree>
    <p:extLst>
      <p:ext uri="{BB962C8B-B14F-4D97-AF65-F5344CB8AC3E}">
        <p14:creationId xmlns:p14="http://schemas.microsoft.com/office/powerpoint/2010/main" val="294282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B6AFA-8F50-031A-68DB-6D323DEB8E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303617-3961-F779-2B9B-852194F9C1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06F194-E451-89B3-6864-87FE150B8C37}"/>
              </a:ext>
            </a:extLst>
          </p:cNvPr>
          <p:cNvSpPr>
            <a:spLocks noGrp="1"/>
          </p:cNvSpPr>
          <p:nvPr>
            <p:ph type="dt" sz="half" idx="10"/>
          </p:nvPr>
        </p:nvSpPr>
        <p:spPr/>
        <p:txBody>
          <a:bodyPr/>
          <a:lstStyle/>
          <a:p>
            <a:fld id="{6412CEA5-07EB-4E28-AF87-C964FC55E1E2}" type="datetime1">
              <a:rPr lang="en-US" smtClean="0"/>
              <a:t>11/11/2025</a:t>
            </a:fld>
            <a:endParaRPr lang="en-US"/>
          </a:p>
        </p:txBody>
      </p:sp>
      <p:sp>
        <p:nvSpPr>
          <p:cNvPr id="5" name="Footer Placeholder 4">
            <a:extLst>
              <a:ext uri="{FF2B5EF4-FFF2-40B4-BE49-F238E27FC236}">
                <a16:creationId xmlns:a16="http://schemas.microsoft.com/office/drawing/2014/main" id="{3F74633F-2C67-B2ED-5620-0916D329B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A6A7D-1864-CCC7-E298-64B594D46CDD}"/>
              </a:ext>
            </a:extLst>
          </p:cNvPr>
          <p:cNvSpPr>
            <a:spLocks noGrp="1"/>
          </p:cNvSpPr>
          <p:nvPr>
            <p:ph type="sldNum" sz="quarter" idx="12"/>
          </p:nvPr>
        </p:nvSpPr>
        <p:spPr/>
        <p:txBody>
          <a:bodyPr/>
          <a:lstStyle/>
          <a:p>
            <a:fld id="{DADAC235-C9E6-487D-8BF0-E0D19F810E81}" type="slidenum">
              <a:rPr lang="en-US" smtClean="0"/>
              <a:t>‹#›</a:t>
            </a:fld>
            <a:endParaRPr lang="en-US"/>
          </a:p>
        </p:txBody>
      </p:sp>
    </p:spTree>
    <p:extLst>
      <p:ext uri="{BB962C8B-B14F-4D97-AF65-F5344CB8AC3E}">
        <p14:creationId xmlns:p14="http://schemas.microsoft.com/office/powerpoint/2010/main" val="1542497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90B6D-7097-C199-B6C0-97BC36449C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29F82F-2C69-AD87-4BB1-2DF21881C3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2F8F01-C5BA-15D0-CC54-C872DD8BE536}"/>
              </a:ext>
            </a:extLst>
          </p:cNvPr>
          <p:cNvSpPr>
            <a:spLocks noGrp="1"/>
          </p:cNvSpPr>
          <p:nvPr>
            <p:ph type="dt" sz="half" idx="10"/>
          </p:nvPr>
        </p:nvSpPr>
        <p:spPr/>
        <p:txBody>
          <a:bodyPr/>
          <a:lstStyle/>
          <a:p>
            <a:fld id="{DBAD202A-2F0B-4C31-B048-76BB32A6EC55}" type="datetime1">
              <a:rPr lang="en-US" smtClean="0"/>
              <a:t>11/11/2025</a:t>
            </a:fld>
            <a:endParaRPr lang="en-US"/>
          </a:p>
        </p:txBody>
      </p:sp>
      <p:sp>
        <p:nvSpPr>
          <p:cNvPr id="5" name="Footer Placeholder 4">
            <a:extLst>
              <a:ext uri="{FF2B5EF4-FFF2-40B4-BE49-F238E27FC236}">
                <a16:creationId xmlns:a16="http://schemas.microsoft.com/office/drawing/2014/main" id="{B62C9211-CBA1-3A63-034A-E647A8A5F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51DFBE-D400-23B9-FC97-184BA3F4092D}"/>
              </a:ext>
            </a:extLst>
          </p:cNvPr>
          <p:cNvSpPr>
            <a:spLocks noGrp="1"/>
          </p:cNvSpPr>
          <p:nvPr>
            <p:ph type="sldNum" sz="quarter" idx="12"/>
          </p:nvPr>
        </p:nvSpPr>
        <p:spPr/>
        <p:txBody>
          <a:bodyPr/>
          <a:lstStyle/>
          <a:p>
            <a:fld id="{DADAC235-C9E6-487D-8BF0-E0D19F810E81}" type="slidenum">
              <a:rPr lang="en-US" smtClean="0"/>
              <a:t>‹#›</a:t>
            </a:fld>
            <a:endParaRPr lang="en-US"/>
          </a:p>
        </p:txBody>
      </p:sp>
    </p:spTree>
    <p:extLst>
      <p:ext uri="{BB962C8B-B14F-4D97-AF65-F5344CB8AC3E}">
        <p14:creationId xmlns:p14="http://schemas.microsoft.com/office/powerpoint/2010/main" val="3681800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DA5C9-DD55-AEF1-88ED-CC393C9310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AAA39-85C2-CBFB-B43A-96223B09D5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1AEA3D-E9A4-CFCE-5241-273713CD63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84AA93-A784-B02D-87F5-897890894D9A}"/>
              </a:ext>
            </a:extLst>
          </p:cNvPr>
          <p:cNvSpPr>
            <a:spLocks noGrp="1"/>
          </p:cNvSpPr>
          <p:nvPr>
            <p:ph type="dt" sz="half" idx="10"/>
          </p:nvPr>
        </p:nvSpPr>
        <p:spPr/>
        <p:txBody>
          <a:bodyPr/>
          <a:lstStyle/>
          <a:p>
            <a:fld id="{787A3172-CAE6-49F4-9967-B448876651CD}" type="datetime1">
              <a:rPr lang="en-US" smtClean="0"/>
              <a:t>11/11/2025</a:t>
            </a:fld>
            <a:endParaRPr lang="en-US"/>
          </a:p>
        </p:txBody>
      </p:sp>
      <p:sp>
        <p:nvSpPr>
          <p:cNvPr id="6" name="Footer Placeholder 5">
            <a:extLst>
              <a:ext uri="{FF2B5EF4-FFF2-40B4-BE49-F238E27FC236}">
                <a16:creationId xmlns:a16="http://schemas.microsoft.com/office/drawing/2014/main" id="{8FEE6AFD-DD48-52A2-84F8-891CC90702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D2298-A26E-F8D1-BE90-A6703A3E0793}"/>
              </a:ext>
            </a:extLst>
          </p:cNvPr>
          <p:cNvSpPr>
            <a:spLocks noGrp="1"/>
          </p:cNvSpPr>
          <p:nvPr>
            <p:ph type="sldNum" sz="quarter" idx="12"/>
          </p:nvPr>
        </p:nvSpPr>
        <p:spPr/>
        <p:txBody>
          <a:bodyPr/>
          <a:lstStyle/>
          <a:p>
            <a:fld id="{DADAC235-C9E6-487D-8BF0-E0D19F810E81}" type="slidenum">
              <a:rPr lang="en-US" smtClean="0"/>
              <a:t>‹#›</a:t>
            </a:fld>
            <a:endParaRPr lang="en-US"/>
          </a:p>
        </p:txBody>
      </p:sp>
    </p:spTree>
    <p:extLst>
      <p:ext uri="{BB962C8B-B14F-4D97-AF65-F5344CB8AC3E}">
        <p14:creationId xmlns:p14="http://schemas.microsoft.com/office/powerpoint/2010/main" val="2672050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F4CC-4931-9717-2DC4-0EF5CC3B2E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723005-3D3B-A33B-1F2F-23FC3F0DD7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B5D848-375A-DFCF-5C6A-4A9DA6829C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88B4C9-1629-DD9E-F761-308F7E81E5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B4AF70-D5C4-D366-B016-C2DBB04731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421036-257C-591C-5F08-2A164D4A6FF7}"/>
              </a:ext>
            </a:extLst>
          </p:cNvPr>
          <p:cNvSpPr>
            <a:spLocks noGrp="1"/>
          </p:cNvSpPr>
          <p:nvPr>
            <p:ph type="dt" sz="half" idx="10"/>
          </p:nvPr>
        </p:nvSpPr>
        <p:spPr/>
        <p:txBody>
          <a:bodyPr/>
          <a:lstStyle/>
          <a:p>
            <a:fld id="{7DD741D4-33E9-4CAD-845D-EEA55DA50B0B}" type="datetime1">
              <a:rPr lang="en-US" smtClean="0"/>
              <a:t>11/11/2025</a:t>
            </a:fld>
            <a:endParaRPr lang="en-US"/>
          </a:p>
        </p:txBody>
      </p:sp>
      <p:sp>
        <p:nvSpPr>
          <p:cNvPr id="8" name="Footer Placeholder 7">
            <a:extLst>
              <a:ext uri="{FF2B5EF4-FFF2-40B4-BE49-F238E27FC236}">
                <a16:creationId xmlns:a16="http://schemas.microsoft.com/office/drawing/2014/main" id="{1ED59986-999C-F3D9-4E14-039F690E77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2493E5-1A5C-D355-E7B2-40BC8B5E6917}"/>
              </a:ext>
            </a:extLst>
          </p:cNvPr>
          <p:cNvSpPr>
            <a:spLocks noGrp="1"/>
          </p:cNvSpPr>
          <p:nvPr>
            <p:ph type="sldNum" sz="quarter" idx="12"/>
          </p:nvPr>
        </p:nvSpPr>
        <p:spPr/>
        <p:txBody>
          <a:bodyPr/>
          <a:lstStyle/>
          <a:p>
            <a:fld id="{DADAC235-C9E6-487D-8BF0-E0D19F810E81}" type="slidenum">
              <a:rPr lang="en-US" smtClean="0"/>
              <a:t>‹#›</a:t>
            </a:fld>
            <a:endParaRPr lang="en-US"/>
          </a:p>
        </p:txBody>
      </p:sp>
    </p:spTree>
    <p:extLst>
      <p:ext uri="{BB962C8B-B14F-4D97-AF65-F5344CB8AC3E}">
        <p14:creationId xmlns:p14="http://schemas.microsoft.com/office/powerpoint/2010/main" val="217022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5A73-1683-9010-8A82-E65B91F4D9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090D94-A148-6882-8D3A-807C964C2A2D}"/>
              </a:ext>
            </a:extLst>
          </p:cNvPr>
          <p:cNvSpPr>
            <a:spLocks noGrp="1"/>
          </p:cNvSpPr>
          <p:nvPr>
            <p:ph type="dt" sz="half" idx="10"/>
          </p:nvPr>
        </p:nvSpPr>
        <p:spPr/>
        <p:txBody>
          <a:bodyPr/>
          <a:lstStyle/>
          <a:p>
            <a:fld id="{A14C6FF3-5946-4D91-A08B-0BAAA18629F9}" type="datetime1">
              <a:rPr lang="en-US" smtClean="0"/>
              <a:t>11/11/2025</a:t>
            </a:fld>
            <a:endParaRPr lang="en-US"/>
          </a:p>
        </p:txBody>
      </p:sp>
      <p:sp>
        <p:nvSpPr>
          <p:cNvPr id="4" name="Footer Placeholder 3">
            <a:extLst>
              <a:ext uri="{FF2B5EF4-FFF2-40B4-BE49-F238E27FC236}">
                <a16:creationId xmlns:a16="http://schemas.microsoft.com/office/drawing/2014/main" id="{9FF956F3-299C-BAE8-0B2A-4E10BBB404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4E4668-F296-5665-CD6B-D5E79FA8A10D}"/>
              </a:ext>
            </a:extLst>
          </p:cNvPr>
          <p:cNvSpPr>
            <a:spLocks noGrp="1"/>
          </p:cNvSpPr>
          <p:nvPr>
            <p:ph type="sldNum" sz="quarter" idx="12"/>
          </p:nvPr>
        </p:nvSpPr>
        <p:spPr/>
        <p:txBody>
          <a:bodyPr/>
          <a:lstStyle/>
          <a:p>
            <a:fld id="{DADAC235-C9E6-487D-8BF0-E0D19F810E81}" type="slidenum">
              <a:rPr lang="en-US" smtClean="0"/>
              <a:t>‹#›</a:t>
            </a:fld>
            <a:endParaRPr lang="en-US"/>
          </a:p>
        </p:txBody>
      </p:sp>
    </p:spTree>
    <p:extLst>
      <p:ext uri="{BB962C8B-B14F-4D97-AF65-F5344CB8AC3E}">
        <p14:creationId xmlns:p14="http://schemas.microsoft.com/office/powerpoint/2010/main" val="592535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673E6F-32D4-333A-A703-89A3F756E23C}"/>
              </a:ext>
            </a:extLst>
          </p:cNvPr>
          <p:cNvSpPr>
            <a:spLocks noGrp="1"/>
          </p:cNvSpPr>
          <p:nvPr>
            <p:ph type="dt" sz="half" idx="10"/>
          </p:nvPr>
        </p:nvSpPr>
        <p:spPr/>
        <p:txBody>
          <a:bodyPr/>
          <a:lstStyle/>
          <a:p>
            <a:fld id="{1329383F-2F10-414F-8647-49009542142B}" type="datetime1">
              <a:rPr lang="en-US" smtClean="0"/>
              <a:t>11/11/2025</a:t>
            </a:fld>
            <a:endParaRPr lang="en-US"/>
          </a:p>
        </p:txBody>
      </p:sp>
      <p:sp>
        <p:nvSpPr>
          <p:cNvPr id="3" name="Footer Placeholder 2">
            <a:extLst>
              <a:ext uri="{FF2B5EF4-FFF2-40B4-BE49-F238E27FC236}">
                <a16:creationId xmlns:a16="http://schemas.microsoft.com/office/drawing/2014/main" id="{85370552-A7B8-4890-351B-5E21D286FA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CF443E-5E09-A6F3-815C-63BAF32AB9FB}"/>
              </a:ext>
            </a:extLst>
          </p:cNvPr>
          <p:cNvSpPr>
            <a:spLocks noGrp="1"/>
          </p:cNvSpPr>
          <p:nvPr>
            <p:ph type="sldNum" sz="quarter" idx="12"/>
          </p:nvPr>
        </p:nvSpPr>
        <p:spPr/>
        <p:txBody>
          <a:bodyPr/>
          <a:lstStyle/>
          <a:p>
            <a:fld id="{DADAC235-C9E6-487D-8BF0-E0D19F810E81}" type="slidenum">
              <a:rPr lang="en-US" smtClean="0"/>
              <a:t>‹#›</a:t>
            </a:fld>
            <a:endParaRPr lang="en-US"/>
          </a:p>
        </p:txBody>
      </p:sp>
    </p:spTree>
    <p:extLst>
      <p:ext uri="{BB962C8B-B14F-4D97-AF65-F5344CB8AC3E}">
        <p14:creationId xmlns:p14="http://schemas.microsoft.com/office/powerpoint/2010/main" val="414798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CD6E-4826-600F-7704-F586B70E29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E43A66-46CD-C8BC-81B9-192AC18874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C0415D-78A8-1AB7-F451-8F2CB546C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8706D7-7A15-6EAD-7FD1-7CAAAE576993}"/>
              </a:ext>
            </a:extLst>
          </p:cNvPr>
          <p:cNvSpPr>
            <a:spLocks noGrp="1"/>
          </p:cNvSpPr>
          <p:nvPr>
            <p:ph type="dt" sz="half" idx="10"/>
          </p:nvPr>
        </p:nvSpPr>
        <p:spPr/>
        <p:txBody>
          <a:bodyPr/>
          <a:lstStyle/>
          <a:p>
            <a:fld id="{460B6EC9-8EC3-41C5-8C41-C28F3431A6F7}" type="datetime1">
              <a:rPr lang="en-US" smtClean="0"/>
              <a:t>11/11/2025</a:t>
            </a:fld>
            <a:endParaRPr lang="en-US"/>
          </a:p>
        </p:txBody>
      </p:sp>
      <p:sp>
        <p:nvSpPr>
          <p:cNvPr id="6" name="Footer Placeholder 5">
            <a:extLst>
              <a:ext uri="{FF2B5EF4-FFF2-40B4-BE49-F238E27FC236}">
                <a16:creationId xmlns:a16="http://schemas.microsoft.com/office/drawing/2014/main" id="{360C119F-9694-7BBF-4AA1-1234CA90E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2B4020-7628-1CD4-F164-B8F3CDF4462A}"/>
              </a:ext>
            </a:extLst>
          </p:cNvPr>
          <p:cNvSpPr>
            <a:spLocks noGrp="1"/>
          </p:cNvSpPr>
          <p:nvPr>
            <p:ph type="sldNum" sz="quarter" idx="12"/>
          </p:nvPr>
        </p:nvSpPr>
        <p:spPr/>
        <p:txBody>
          <a:bodyPr/>
          <a:lstStyle/>
          <a:p>
            <a:fld id="{DADAC235-C9E6-487D-8BF0-E0D19F810E81}" type="slidenum">
              <a:rPr lang="en-US" smtClean="0"/>
              <a:t>‹#›</a:t>
            </a:fld>
            <a:endParaRPr lang="en-US"/>
          </a:p>
        </p:txBody>
      </p:sp>
    </p:spTree>
    <p:extLst>
      <p:ext uri="{BB962C8B-B14F-4D97-AF65-F5344CB8AC3E}">
        <p14:creationId xmlns:p14="http://schemas.microsoft.com/office/powerpoint/2010/main" val="227230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1D1D-3982-445B-0D72-E49F60EFD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36D055-FBBA-B6A8-31AE-AEB47BEC3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B7EDB1-853B-6E91-D8E7-FE3CB33E7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FCAEE-F3C4-CD72-2C26-C8460979074F}"/>
              </a:ext>
            </a:extLst>
          </p:cNvPr>
          <p:cNvSpPr>
            <a:spLocks noGrp="1"/>
          </p:cNvSpPr>
          <p:nvPr>
            <p:ph type="dt" sz="half" idx="10"/>
          </p:nvPr>
        </p:nvSpPr>
        <p:spPr/>
        <p:txBody>
          <a:bodyPr/>
          <a:lstStyle/>
          <a:p>
            <a:fld id="{67745A0E-1362-4C1B-B84C-0DE2ED233AAB}" type="datetime1">
              <a:rPr lang="en-US" smtClean="0"/>
              <a:t>11/11/2025</a:t>
            </a:fld>
            <a:endParaRPr lang="en-US"/>
          </a:p>
        </p:txBody>
      </p:sp>
      <p:sp>
        <p:nvSpPr>
          <p:cNvPr id="6" name="Footer Placeholder 5">
            <a:extLst>
              <a:ext uri="{FF2B5EF4-FFF2-40B4-BE49-F238E27FC236}">
                <a16:creationId xmlns:a16="http://schemas.microsoft.com/office/drawing/2014/main" id="{50C9CEB9-8F50-D81C-35E3-BF3342497C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EB5D9C-39F0-CC70-7A06-ADC2FBE92C2D}"/>
              </a:ext>
            </a:extLst>
          </p:cNvPr>
          <p:cNvSpPr>
            <a:spLocks noGrp="1"/>
          </p:cNvSpPr>
          <p:nvPr>
            <p:ph type="sldNum" sz="quarter" idx="12"/>
          </p:nvPr>
        </p:nvSpPr>
        <p:spPr/>
        <p:txBody>
          <a:bodyPr/>
          <a:lstStyle/>
          <a:p>
            <a:fld id="{DADAC235-C9E6-487D-8BF0-E0D19F810E81}" type="slidenum">
              <a:rPr lang="en-US" smtClean="0"/>
              <a:t>‹#›</a:t>
            </a:fld>
            <a:endParaRPr lang="en-US"/>
          </a:p>
        </p:txBody>
      </p:sp>
    </p:spTree>
    <p:extLst>
      <p:ext uri="{BB962C8B-B14F-4D97-AF65-F5344CB8AC3E}">
        <p14:creationId xmlns:p14="http://schemas.microsoft.com/office/powerpoint/2010/main" val="2914050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BF08A0-824D-626F-050C-9EED6AF6DB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C6EE08-A1F7-EE01-CA98-5E5D65DF8C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6C2429-1D6E-717E-0B8D-102E32C1A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0894CA-41DB-4B08-9D6A-A423F5988404}" type="datetime1">
              <a:rPr lang="en-US" smtClean="0"/>
              <a:t>11/11/2025</a:t>
            </a:fld>
            <a:endParaRPr lang="en-US"/>
          </a:p>
        </p:txBody>
      </p:sp>
      <p:sp>
        <p:nvSpPr>
          <p:cNvPr id="5" name="Footer Placeholder 4">
            <a:extLst>
              <a:ext uri="{FF2B5EF4-FFF2-40B4-BE49-F238E27FC236}">
                <a16:creationId xmlns:a16="http://schemas.microsoft.com/office/drawing/2014/main" id="{19394A84-9660-0135-59CE-F9FBB66933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7E1C49-61E9-070E-F186-9838691A05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DAC235-C9E6-487D-8BF0-E0D19F810E81}" type="slidenum">
              <a:rPr lang="en-US" smtClean="0"/>
              <a:t>‹#›</a:t>
            </a:fld>
            <a:endParaRPr lang="en-US"/>
          </a:p>
        </p:txBody>
      </p:sp>
    </p:spTree>
    <p:extLst>
      <p:ext uri="{BB962C8B-B14F-4D97-AF65-F5344CB8AC3E}">
        <p14:creationId xmlns:p14="http://schemas.microsoft.com/office/powerpoint/2010/main" val="3837276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24E-017D-BBB7-7EB7-878AB581E7D4}"/>
              </a:ext>
            </a:extLst>
          </p:cNvPr>
          <p:cNvSpPr>
            <a:spLocks noGrp="1"/>
          </p:cNvSpPr>
          <p:nvPr>
            <p:ph type="ctrTitle"/>
          </p:nvPr>
        </p:nvSpPr>
        <p:spPr>
          <a:xfrm>
            <a:off x="1524000" y="406400"/>
            <a:ext cx="9144000" cy="2387600"/>
          </a:xfrm>
        </p:spPr>
        <p:txBody>
          <a:bodyPr>
            <a:normAutofit/>
          </a:bodyPr>
          <a:lstStyle/>
          <a:p>
            <a:r>
              <a:rPr lang="en-US" dirty="0"/>
              <a:t>Surface Pattern Recognition Using Shape Subspace</a:t>
            </a:r>
          </a:p>
        </p:txBody>
      </p:sp>
      <p:sp>
        <p:nvSpPr>
          <p:cNvPr id="3" name="Subtitle 2">
            <a:extLst>
              <a:ext uri="{FF2B5EF4-FFF2-40B4-BE49-F238E27FC236}">
                <a16:creationId xmlns:a16="http://schemas.microsoft.com/office/drawing/2014/main" id="{75D9699F-6F49-A735-3EA0-8C4CDF7B2DE6}"/>
              </a:ext>
            </a:extLst>
          </p:cNvPr>
          <p:cNvSpPr>
            <a:spLocks noGrp="1"/>
          </p:cNvSpPr>
          <p:nvPr>
            <p:ph type="subTitle" idx="1"/>
          </p:nvPr>
        </p:nvSpPr>
        <p:spPr/>
        <p:txBody>
          <a:bodyPr/>
          <a:lstStyle/>
          <a:p>
            <a:pPr algn="ctr"/>
            <a:r>
              <a:rPr lang="en-US" altLang="ja-JP" sz="2400" dirty="0"/>
              <a:t>Naish Ibrahim</a:t>
            </a:r>
          </a:p>
          <a:p>
            <a:pPr algn="ctr"/>
            <a:r>
              <a:rPr lang="en-US" altLang="ja-JP" dirty="0"/>
              <a:t>Supervisor: Kazuhiro Fukui</a:t>
            </a:r>
            <a:endParaRPr lang="en-US" altLang="ja-JP" sz="2400" dirty="0"/>
          </a:p>
          <a:p>
            <a:endParaRPr lang="en-US" dirty="0"/>
          </a:p>
        </p:txBody>
      </p:sp>
      <p:sp>
        <p:nvSpPr>
          <p:cNvPr id="5" name="Slide Number Placeholder 4">
            <a:extLst>
              <a:ext uri="{FF2B5EF4-FFF2-40B4-BE49-F238E27FC236}">
                <a16:creationId xmlns:a16="http://schemas.microsoft.com/office/drawing/2014/main" id="{BEE36EAC-B476-BAF4-F43A-2A84088F119A}"/>
              </a:ext>
            </a:extLst>
          </p:cNvPr>
          <p:cNvSpPr>
            <a:spLocks noGrp="1"/>
          </p:cNvSpPr>
          <p:nvPr>
            <p:ph type="sldNum" sz="quarter" idx="12"/>
          </p:nvPr>
        </p:nvSpPr>
        <p:spPr/>
        <p:txBody>
          <a:bodyPr/>
          <a:lstStyle/>
          <a:p>
            <a:fld id="{DADAC235-C9E6-487D-8BF0-E0D19F810E81}" type="slidenum">
              <a:rPr lang="en-US" smtClean="0"/>
              <a:t>1</a:t>
            </a:fld>
            <a:endParaRPr lang="en-US"/>
          </a:p>
        </p:txBody>
      </p:sp>
    </p:spTree>
    <p:extLst>
      <p:ext uri="{BB962C8B-B14F-4D97-AF65-F5344CB8AC3E}">
        <p14:creationId xmlns:p14="http://schemas.microsoft.com/office/powerpoint/2010/main" val="429632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FB1FB-9127-50C0-CA02-9BF1ACC37D40}"/>
              </a:ext>
            </a:extLst>
          </p:cNvPr>
          <p:cNvSpPr>
            <a:spLocks noGrp="1"/>
          </p:cNvSpPr>
          <p:nvPr>
            <p:ph type="title"/>
          </p:nvPr>
        </p:nvSpPr>
        <p:spPr/>
        <p:txBody>
          <a:bodyPr>
            <a:normAutofit/>
          </a:bodyPr>
          <a:lstStyle/>
          <a:p>
            <a:r>
              <a:rPr lang="en-US" sz="4000" dirty="0">
                <a:latin typeface="游ゴシック (Body)"/>
              </a:rPr>
              <a:t>Experiment</a:t>
            </a:r>
            <a:endParaRPr lang="en-US" sz="4000" dirty="0"/>
          </a:p>
        </p:txBody>
      </p:sp>
      <p:sp>
        <p:nvSpPr>
          <p:cNvPr id="3" name="Content Placeholder 2">
            <a:extLst>
              <a:ext uri="{FF2B5EF4-FFF2-40B4-BE49-F238E27FC236}">
                <a16:creationId xmlns:a16="http://schemas.microsoft.com/office/drawing/2014/main" id="{11AEED9F-3795-0F42-0119-AD29F3669F3E}"/>
              </a:ext>
            </a:extLst>
          </p:cNvPr>
          <p:cNvSpPr>
            <a:spLocks noGrp="1"/>
          </p:cNvSpPr>
          <p:nvPr>
            <p:ph idx="1"/>
          </p:nvPr>
        </p:nvSpPr>
        <p:spPr/>
        <p:txBody>
          <a:bodyPr/>
          <a:lstStyle/>
          <a:p>
            <a:pPr marL="914400" lvl="1" indent="-457200">
              <a:buFont typeface="+mj-lt"/>
              <a:buAutoNum type="arabicPeriod" startAt="2"/>
            </a:pPr>
            <a:r>
              <a:rPr lang="en-US" sz="2000" dirty="0"/>
              <a:t>Generating predefined or random bumps</a:t>
            </a:r>
          </a:p>
          <a:p>
            <a:endParaRPr lang="en-US" dirty="0"/>
          </a:p>
        </p:txBody>
      </p:sp>
      <p:sp>
        <p:nvSpPr>
          <p:cNvPr id="4" name="Slide Number Placeholder 3">
            <a:extLst>
              <a:ext uri="{FF2B5EF4-FFF2-40B4-BE49-F238E27FC236}">
                <a16:creationId xmlns:a16="http://schemas.microsoft.com/office/drawing/2014/main" id="{E7A808F3-0446-051D-9822-3E6232D79C0A}"/>
              </a:ext>
            </a:extLst>
          </p:cNvPr>
          <p:cNvSpPr>
            <a:spLocks noGrp="1"/>
          </p:cNvSpPr>
          <p:nvPr>
            <p:ph type="sldNum" sz="quarter" idx="12"/>
          </p:nvPr>
        </p:nvSpPr>
        <p:spPr/>
        <p:txBody>
          <a:bodyPr/>
          <a:lstStyle/>
          <a:p>
            <a:fld id="{DADAC235-C9E6-487D-8BF0-E0D19F810E81}" type="slidenum">
              <a:rPr lang="en-US" smtClean="0"/>
              <a:t>10</a:t>
            </a:fld>
            <a:endParaRPr lang="en-US"/>
          </a:p>
        </p:txBody>
      </p:sp>
      <p:pic>
        <p:nvPicPr>
          <p:cNvPr id="7" name="Picture 6">
            <a:extLst>
              <a:ext uri="{FF2B5EF4-FFF2-40B4-BE49-F238E27FC236}">
                <a16:creationId xmlns:a16="http://schemas.microsoft.com/office/drawing/2014/main" id="{A3D88A25-3DD3-BD90-BD09-49DB47C67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60" y="2620239"/>
            <a:ext cx="2555240" cy="1345494"/>
          </a:xfrm>
          <a:prstGeom prst="rect">
            <a:avLst/>
          </a:prstGeom>
        </p:spPr>
      </p:pic>
      <p:pic>
        <p:nvPicPr>
          <p:cNvPr id="9" name="Picture 8">
            <a:extLst>
              <a:ext uri="{FF2B5EF4-FFF2-40B4-BE49-F238E27FC236}">
                <a16:creationId xmlns:a16="http://schemas.microsoft.com/office/drawing/2014/main" id="{90E12CCB-0DE3-771A-9376-BE9546A73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2494517"/>
            <a:ext cx="2794000" cy="1471216"/>
          </a:xfrm>
          <a:prstGeom prst="rect">
            <a:avLst/>
          </a:prstGeom>
        </p:spPr>
      </p:pic>
      <p:pic>
        <p:nvPicPr>
          <p:cNvPr id="11" name="Picture 10">
            <a:extLst>
              <a:ext uri="{FF2B5EF4-FFF2-40B4-BE49-F238E27FC236}">
                <a16:creationId xmlns:a16="http://schemas.microsoft.com/office/drawing/2014/main" id="{0E590832-8D2D-CB1A-0A09-8E93F051C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520" y="2507892"/>
            <a:ext cx="2743200" cy="1444466"/>
          </a:xfrm>
          <a:prstGeom prst="rect">
            <a:avLst/>
          </a:prstGeom>
        </p:spPr>
      </p:pic>
      <p:pic>
        <p:nvPicPr>
          <p:cNvPr id="13" name="Picture 12">
            <a:extLst>
              <a:ext uri="{FF2B5EF4-FFF2-40B4-BE49-F238E27FC236}">
                <a16:creationId xmlns:a16="http://schemas.microsoft.com/office/drawing/2014/main" id="{24400E41-41BB-F21B-FA15-F87B127BA1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6240" y="2521267"/>
            <a:ext cx="2743200" cy="1444467"/>
          </a:xfrm>
          <a:prstGeom prst="rect">
            <a:avLst/>
          </a:prstGeom>
        </p:spPr>
      </p:pic>
      <p:pic>
        <p:nvPicPr>
          <p:cNvPr id="15" name="Picture 14">
            <a:extLst>
              <a:ext uri="{FF2B5EF4-FFF2-40B4-BE49-F238E27FC236}">
                <a16:creationId xmlns:a16="http://schemas.microsoft.com/office/drawing/2014/main" id="{C05A73A6-E24B-9AE3-FE6A-98A5D3F0E2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78" y="4456263"/>
            <a:ext cx="2705518" cy="1424625"/>
          </a:xfrm>
          <a:prstGeom prst="rect">
            <a:avLst/>
          </a:prstGeom>
        </p:spPr>
      </p:pic>
      <p:pic>
        <p:nvPicPr>
          <p:cNvPr id="17" name="Picture 16">
            <a:extLst>
              <a:ext uri="{FF2B5EF4-FFF2-40B4-BE49-F238E27FC236}">
                <a16:creationId xmlns:a16="http://schemas.microsoft.com/office/drawing/2014/main" id="{701EEF74-0DE4-F38E-C787-1E150C987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0" y="4439097"/>
            <a:ext cx="2794000" cy="1471216"/>
          </a:xfrm>
          <a:prstGeom prst="rect">
            <a:avLst/>
          </a:prstGeom>
        </p:spPr>
      </p:pic>
      <p:pic>
        <p:nvPicPr>
          <p:cNvPr id="19" name="Picture 18">
            <a:extLst>
              <a:ext uri="{FF2B5EF4-FFF2-40B4-BE49-F238E27FC236}">
                <a16:creationId xmlns:a16="http://schemas.microsoft.com/office/drawing/2014/main" id="{A3BEFA41-7288-8ED6-06D5-A828828C17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97600" y="4456263"/>
            <a:ext cx="2743203" cy="1444468"/>
          </a:xfrm>
          <a:prstGeom prst="rect">
            <a:avLst/>
          </a:prstGeom>
        </p:spPr>
      </p:pic>
      <p:pic>
        <p:nvPicPr>
          <p:cNvPr id="21" name="Picture 20">
            <a:extLst>
              <a:ext uri="{FF2B5EF4-FFF2-40B4-BE49-F238E27FC236}">
                <a16:creationId xmlns:a16="http://schemas.microsoft.com/office/drawing/2014/main" id="{8181386A-F927-7F9D-C151-E1A1873784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70997" y="4447121"/>
            <a:ext cx="2722880" cy="1433767"/>
          </a:xfrm>
          <a:prstGeom prst="rect">
            <a:avLst/>
          </a:prstGeom>
        </p:spPr>
      </p:pic>
      <p:sp>
        <p:nvSpPr>
          <p:cNvPr id="22" name="TextBox 21">
            <a:extLst>
              <a:ext uri="{FF2B5EF4-FFF2-40B4-BE49-F238E27FC236}">
                <a16:creationId xmlns:a16="http://schemas.microsoft.com/office/drawing/2014/main" id="{E5BA4CBF-5AB7-2C41-46EF-CA9F3FF5482F}"/>
              </a:ext>
            </a:extLst>
          </p:cNvPr>
          <p:cNvSpPr txBox="1"/>
          <p:nvPr/>
        </p:nvSpPr>
        <p:spPr>
          <a:xfrm>
            <a:off x="587090" y="3994467"/>
            <a:ext cx="1706179" cy="369332"/>
          </a:xfrm>
          <a:prstGeom prst="rect">
            <a:avLst/>
          </a:prstGeom>
          <a:noFill/>
        </p:spPr>
        <p:txBody>
          <a:bodyPr wrap="square" rtlCol="0">
            <a:spAutoFit/>
          </a:bodyPr>
          <a:lstStyle/>
          <a:p>
            <a:pPr algn="ctr"/>
            <a:r>
              <a:rPr lang="en-US" dirty="0"/>
              <a:t>Single</a:t>
            </a:r>
            <a:endParaRPr lang="en-US" baseline="-25000" dirty="0"/>
          </a:p>
        </p:txBody>
      </p:sp>
      <p:sp>
        <p:nvSpPr>
          <p:cNvPr id="23" name="TextBox 22">
            <a:extLst>
              <a:ext uri="{FF2B5EF4-FFF2-40B4-BE49-F238E27FC236}">
                <a16:creationId xmlns:a16="http://schemas.microsoft.com/office/drawing/2014/main" id="{5F0DCFD0-AFD3-49E8-F00F-6D83EF690486}"/>
              </a:ext>
            </a:extLst>
          </p:cNvPr>
          <p:cNvSpPr txBox="1"/>
          <p:nvPr/>
        </p:nvSpPr>
        <p:spPr>
          <a:xfrm>
            <a:off x="3591910" y="3987781"/>
            <a:ext cx="1706179" cy="369332"/>
          </a:xfrm>
          <a:prstGeom prst="rect">
            <a:avLst/>
          </a:prstGeom>
          <a:noFill/>
        </p:spPr>
        <p:txBody>
          <a:bodyPr wrap="square" rtlCol="0">
            <a:spAutoFit/>
          </a:bodyPr>
          <a:lstStyle/>
          <a:p>
            <a:pPr algn="ctr"/>
            <a:r>
              <a:rPr lang="en-US" dirty="0"/>
              <a:t>Double</a:t>
            </a:r>
            <a:endParaRPr lang="en-US" baseline="-25000" dirty="0"/>
          </a:p>
        </p:txBody>
      </p:sp>
      <p:sp>
        <p:nvSpPr>
          <p:cNvPr id="24" name="TextBox 23">
            <a:extLst>
              <a:ext uri="{FF2B5EF4-FFF2-40B4-BE49-F238E27FC236}">
                <a16:creationId xmlns:a16="http://schemas.microsoft.com/office/drawing/2014/main" id="{DFE3942C-DAA1-1846-DA9A-77FCE8C22A58}"/>
              </a:ext>
            </a:extLst>
          </p:cNvPr>
          <p:cNvSpPr txBox="1"/>
          <p:nvPr/>
        </p:nvSpPr>
        <p:spPr>
          <a:xfrm>
            <a:off x="6711030" y="3987781"/>
            <a:ext cx="1706179" cy="369332"/>
          </a:xfrm>
          <a:prstGeom prst="rect">
            <a:avLst/>
          </a:prstGeom>
          <a:noFill/>
        </p:spPr>
        <p:txBody>
          <a:bodyPr wrap="square" rtlCol="0">
            <a:spAutoFit/>
          </a:bodyPr>
          <a:lstStyle/>
          <a:p>
            <a:pPr algn="ctr"/>
            <a:r>
              <a:rPr lang="en-US" dirty="0"/>
              <a:t>Ridge</a:t>
            </a:r>
            <a:endParaRPr lang="en-US" baseline="-25000" dirty="0"/>
          </a:p>
        </p:txBody>
      </p:sp>
      <p:sp>
        <p:nvSpPr>
          <p:cNvPr id="25" name="TextBox 24">
            <a:extLst>
              <a:ext uri="{FF2B5EF4-FFF2-40B4-BE49-F238E27FC236}">
                <a16:creationId xmlns:a16="http://schemas.microsoft.com/office/drawing/2014/main" id="{BFECE32A-DB99-2E82-7A3E-D76C26E890B7}"/>
              </a:ext>
            </a:extLst>
          </p:cNvPr>
          <p:cNvSpPr txBox="1"/>
          <p:nvPr/>
        </p:nvSpPr>
        <p:spPr>
          <a:xfrm>
            <a:off x="9937474" y="4001294"/>
            <a:ext cx="1706179" cy="369332"/>
          </a:xfrm>
          <a:prstGeom prst="rect">
            <a:avLst/>
          </a:prstGeom>
          <a:noFill/>
        </p:spPr>
        <p:txBody>
          <a:bodyPr wrap="square" rtlCol="0">
            <a:spAutoFit/>
          </a:bodyPr>
          <a:lstStyle/>
          <a:p>
            <a:pPr algn="ctr"/>
            <a:r>
              <a:rPr lang="en-US" dirty="0"/>
              <a:t>Diagonal</a:t>
            </a:r>
            <a:endParaRPr lang="en-US" baseline="-25000" dirty="0"/>
          </a:p>
        </p:txBody>
      </p:sp>
      <p:sp>
        <p:nvSpPr>
          <p:cNvPr id="26" name="TextBox 25">
            <a:extLst>
              <a:ext uri="{FF2B5EF4-FFF2-40B4-BE49-F238E27FC236}">
                <a16:creationId xmlns:a16="http://schemas.microsoft.com/office/drawing/2014/main" id="{84062FCC-7EE7-19BD-E051-EBF1B5C97D2A}"/>
              </a:ext>
            </a:extLst>
          </p:cNvPr>
          <p:cNvSpPr txBox="1"/>
          <p:nvPr/>
        </p:nvSpPr>
        <p:spPr>
          <a:xfrm>
            <a:off x="548347" y="5987001"/>
            <a:ext cx="1706179" cy="369332"/>
          </a:xfrm>
          <a:prstGeom prst="rect">
            <a:avLst/>
          </a:prstGeom>
          <a:noFill/>
        </p:spPr>
        <p:txBody>
          <a:bodyPr wrap="square" rtlCol="0">
            <a:spAutoFit/>
          </a:bodyPr>
          <a:lstStyle/>
          <a:p>
            <a:pPr algn="ctr"/>
            <a:r>
              <a:rPr lang="en-US" dirty="0"/>
              <a:t>Corners</a:t>
            </a:r>
            <a:endParaRPr lang="en-US" baseline="-25000" dirty="0"/>
          </a:p>
        </p:txBody>
      </p:sp>
      <p:sp>
        <p:nvSpPr>
          <p:cNvPr id="27" name="TextBox 26">
            <a:extLst>
              <a:ext uri="{FF2B5EF4-FFF2-40B4-BE49-F238E27FC236}">
                <a16:creationId xmlns:a16="http://schemas.microsoft.com/office/drawing/2014/main" id="{A1503FA2-62D1-D4A5-3ABE-7FC5A74C2C52}"/>
              </a:ext>
            </a:extLst>
          </p:cNvPr>
          <p:cNvSpPr txBox="1"/>
          <p:nvPr/>
        </p:nvSpPr>
        <p:spPr>
          <a:xfrm>
            <a:off x="3538918" y="5987001"/>
            <a:ext cx="1706179" cy="369332"/>
          </a:xfrm>
          <a:prstGeom prst="rect">
            <a:avLst/>
          </a:prstGeom>
          <a:noFill/>
        </p:spPr>
        <p:txBody>
          <a:bodyPr wrap="square" rtlCol="0">
            <a:spAutoFit/>
          </a:bodyPr>
          <a:lstStyle/>
          <a:p>
            <a:pPr algn="ctr"/>
            <a:r>
              <a:rPr lang="en-US" dirty="0"/>
              <a:t>Triangle</a:t>
            </a:r>
            <a:endParaRPr lang="en-US" baseline="-25000" dirty="0"/>
          </a:p>
        </p:txBody>
      </p:sp>
      <p:sp>
        <p:nvSpPr>
          <p:cNvPr id="28" name="TextBox 27">
            <a:extLst>
              <a:ext uri="{FF2B5EF4-FFF2-40B4-BE49-F238E27FC236}">
                <a16:creationId xmlns:a16="http://schemas.microsoft.com/office/drawing/2014/main" id="{05F2A226-B3AD-1B55-105B-D3AFB344426F}"/>
              </a:ext>
            </a:extLst>
          </p:cNvPr>
          <p:cNvSpPr txBox="1"/>
          <p:nvPr/>
        </p:nvSpPr>
        <p:spPr>
          <a:xfrm>
            <a:off x="6711029" y="5945747"/>
            <a:ext cx="1706179" cy="369332"/>
          </a:xfrm>
          <a:prstGeom prst="rect">
            <a:avLst/>
          </a:prstGeom>
          <a:noFill/>
        </p:spPr>
        <p:txBody>
          <a:bodyPr wrap="square" rtlCol="0">
            <a:spAutoFit/>
          </a:bodyPr>
          <a:lstStyle/>
          <a:p>
            <a:pPr algn="ctr"/>
            <a:r>
              <a:rPr lang="en-US" dirty="0"/>
              <a:t>Circle</a:t>
            </a:r>
            <a:endParaRPr lang="en-US" baseline="-25000" dirty="0"/>
          </a:p>
        </p:txBody>
      </p:sp>
      <p:sp>
        <p:nvSpPr>
          <p:cNvPr id="29" name="TextBox 28">
            <a:extLst>
              <a:ext uri="{FF2B5EF4-FFF2-40B4-BE49-F238E27FC236}">
                <a16:creationId xmlns:a16="http://schemas.microsoft.com/office/drawing/2014/main" id="{A537F9B4-01DA-1609-E2FC-2C347073C325}"/>
              </a:ext>
            </a:extLst>
          </p:cNvPr>
          <p:cNvSpPr txBox="1"/>
          <p:nvPr/>
        </p:nvSpPr>
        <p:spPr>
          <a:xfrm>
            <a:off x="9883140" y="5929310"/>
            <a:ext cx="1706179" cy="369332"/>
          </a:xfrm>
          <a:prstGeom prst="rect">
            <a:avLst/>
          </a:prstGeom>
          <a:noFill/>
        </p:spPr>
        <p:txBody>
          <a:bodyPr wrap="square" rtlCol="0">
            <a:spAutoFit/>
          </a:bodyPr>
          <a:lstStyle/>
          <a:p>
            <a:pPr algn="ctr"/>
            <a:r>
              <a:rPr lang="en-US" dirty="0"/>
              <a:t>Random</a:t>
            </a:r>
            <a:endParaRPr lang="en-US" baseline="-25000" dirty="0"/>
          </a:p>
        </p:txBody>
      </p:sp>
    </p:spTree>
    <p:extLst>
      <p:ext uri="{BB962C8B-B14F-4D97-AF65-F5344CB8AC3E}">
        <p14:creationId xmlns:p14="http://schemas.microsoft.com/office/powerpoint/2010/main" val="1847486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C370-DFBD-2C6B-780F-B249F756BED8}"/>
              </a:ext>
            </a:extLst>
          </p:cNvPr>
          <p:cNvSpPr>
            <a:spLocks noGrp="1"/>
          </p:cNvSpPr>
          <p:nvPr>
            <p:ph type="title"/>
          </p:nvPr>
        </p:nvSpPr>
        <p:spPr/>
        <p:txBody>
          <a:bodyPr>
            <a:normAutofit/>
          </a:bodyPr>
          <a:lstStyle/>
          <a:p>
            <a:r>
              <a:rPr lang="en-US" sz="4000" dirty="0">
                <a:latin typeface="游ゴシック (Body)"/>
              </a:rPr>
              <a:t>Experiment</a:t>
            </a:r>
            <a:endParaRPr lang="en-US" sz="4000" dirty="0"/>
          </a:p>
        </p:txBody>
      </p:sp>
      <p:sp>
        <p:nvSpPr>
          <p:cNvPr id="3" name="Content Placeholder 2">
            <a:extLst>
              <a:ext uri="{FF2B5EF4-FFF2-40B4-BE49-F238E27FC236}">
                <a16:creationId xmlns:a16="http://schemas.microsoft.com/office/drawing/2014/main" id="{87E647C2-A502-34CC-84EE-3C98583E82F8}"/>
              </a:ext>
            </a:extLst>
          </p:cNvPr>
          <p:cNvSpPr>
            <a:spLocks noGrp="1"/>
          </p:cNvSpPr>
          <p:nvPr>
            <p:ph idx="1"/>
          </p:nvPr>
        </p:nvSpPr>
        <p:spPr/>
        <p:txBody>
          <a:bodyPr/>
          <a:lstStyle/>
          <a:p>
            <a:pPr marL="514350" indent="-514350">
              <a:buFont typeface="+mj-lt"/>
              <a:buAutoNum type="arabicPeriod" startAt="2"/>
            </a:pPr>
            <a:r>
              <a:rPr lang="en-US" dirty="0"/>
              <a:t>Patch division process</a:t>
            </a:r>
          </a:p>
          <a:p>
            <a:pPr lvl="1"/>
            <a:r>
              <a:rPr lang="en-US" sz="2000" dirty="0"/>
              <a:t>Configuration:</a:t>
            </a:r>
          </a:p>
          <a:p>
            <a:pPr lvl="2"/>
            <a:r>
              <a:rPr lang="en-US" sz="1400" dirty="0"/>
              <a:t>Number of patches along x-axis</a:t>
            </a:r>
          </a:p>
          <a:p>
            <a:pPr lvl="2"/>
            <a:r>
              <a:rPr lang="en-US" sz="1400" dirty="0"/>
              <a:t>Number of patches along y-axis</a:t>
            </a:r>
          </a:p>
        </p:txBody>
      </p:sp>
      <p:sp>
        <p:nvSpPr>
          <p:cNvPr id="4" name="Slide Number Placeholder 3">
            <a:extLst>
              <a:ext uri="{FF2B5EF4-FFF2-40B4-BE49-F238E27FC236}">
                <a16:creationId xmlns:a16="http://schemas.microsoft.com/office/drawing/2014/main" id="{5000535A-FDFC-9F0C-FBA8-A6840A5D8D03}"/>
              </a:ext>
            </a:extLst>
          </p:cNvPr>
          <p:cNvSpPr>
            <a:spLocks noGrp="1"/>
          </p:cNvSpPr>
          <p:nvPr>
            <p:ph type="sldNum" sz="quarter" idx="12"/>
          </p:nvPr>
        </p:nvSpPr>
        <p:spPr/>
        <p:txBody>
          <a:bodyPr/>
          <a:lstStyle/>
          <a:p>
            <a:fld id="{DADAC235-C9E6-487D-8BF0-E0D19F810E81}" type="slidenum">
              <a:rPr lang="en-US" smtClean="0"/>
              <a:t>11</a:t>
            </a:fld>
            <a:endParaRPr lang="en-US"/>
          </a:p>
        </p:txBody>
      </p:sp>
      <p:pic>
        <p:nvPicPr>
          <p:cNvPr id="6" name="Picture 5">
            <a:extLst>
              <a:ext uri="{FF2B5EF4-FFF2-40B4-BE49-F238E27FC236}">
                <a16:creationId xmlns:a16="http://schemas.microsoft.com/office/drawing/2014/main" id="{0E0D70EC-33E4-F4B0-D73F-94AA95600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141" y="1978868"/>
            <a:ext cx="4086659" cy="4044852"/>
          </a:xfrm>
          <a:prstGeom prst="rect">
            <a:avLst/>
          </a:prstGeom>
        </p:spPr>
      </p:pic>
    </p:spTree>
    <p:extLst>
      <p:ext uri="{BB962C8B-B14F-4D97-AF65-F5344CB8AC3E}">
        <p14:creationId xmlns:p14="http://schemas.microsoft.com/office/powerpoint/2010/main" val="2592594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2D651-931F-50CA-355F-1560540CCF24}"/>
              </a:ext>
            </a:extLst>
          </p:cNvPr>
          <p:cNvSpPr>
            <a:spLocks noGrp="1"/>
          </p:cNvSpPr>
          <p:nvPr>
            <p:ph type="title"/>
          </p:nvPr>
        </p:nvSpPr>
        <p:spPr/>
        <p:txBody>
          <a:bodyPr>
            <a:normAutofit/>
          </a:bodyPr>
          <a:lstStyle/>
          <a:p>
            <a:r>
              <a:rPr lang="en-US" sz="4000" dirty="0">
                <a:latin typeface="游ゴシック (Body)"/>
              </a:rPr>
              <a:t>Experiment</a:t>
            </a:r>
            <a:endParaRPr lang="en-US" sz="4000" dirty="0"/>
          </a:p>
        </p:txBody>
      </p:sp>
      <p:sp>
        <p:nvSpPr>
          <p:cNvPr id="3" name="Content Placeholder 2">
            <a:extLst>
              <a:ext uri="{FF2B5EF4-FFF2-40B4-BE49-F238E27FC236}">
                <a16:creationId xmlns:a16="http://schemas.microsoft.com/office/drawing/2014/main" id="{27BC8D7B-9BF0-7C52-B587-26783432B773}"/>
              </a:ext>
            </a:extLst>
          </p:cNvPr>
          <p:cNvSpPr>
            <a:spLocks noGrp="1"/>
          </p:cNvSpPr>
          <p:nvPr>
            <p:ph idx="1"/>
          </p:nvPr>
        </p:nvSpPr>
        <p:spPr/>
        <p:txBody>
          <a:bodyPr/>
          <a:lstStyle/>
          <a:p>
            <a:pPr marL="514350" indent="-514350">
              <a:buFont typeface="+mj-lt"/>
              <a:buAutoNum type="arabicPeriod" startAt="3"/>
            </a:pPr>
            <a:r>
              <a:rPr lang="en-US" dirty="0"/>
              <a:t>DS generation for each patch</a:t>
            </a:r>
          </a:p>
          <a:p>
            <a:pPr lvl="1"/>
            <a:r>
              <a:rPr lang="en-US" dirty="0"/>
              <a:t>4-neighbor approach</a:t>
            </a:r>
          </a:p>
          <a:p>
            <a:pPr lvl="1"/>
            <a:r>
              <a:rPr lang="en-US" dirty="0"/>
              <a:t>8-neighbor approach</a:t>
            </a:r>
          </a:p>
          <a:p>
            <a:endParaRPr lang="en-US" dirty="0"/>
          </a:p>
        </p:txBody>
      </p:sp>
      <p:sp>
        <p:nvSpPr>
          <p:cNvPr id="4" name="Slide Number Placeholder 3">
            <a:extLst>
              <a:ext uri="{FF2B5EF4-FFF2-40B4-BE49-F238E27FC236}">
                <a16:creationId xmlns:a16="http://schemas.microsoft.com/office/drawing/2014/main" id="{1E5DC381-2B50-DB2A-BB44-0A9F41CA4B22}"/>
              </a:ext>
            </a:extLst>
          </p:cNvPr>
          <p:cNvSpPr>
            <a:spLocks noGrp="1"/>
          </p:cNvSpPr>
          <p:nvPr>
            <p:ph type="sldNum" sz="quarter" idx="12"/>
          </p:nvPr>
        </p:nvSpPr>
        <p:spPr/>
        <p:txBody>
          <a:bodyPr/>
          <a:lstStyle/>
          <a:p>
            <a:fld id="{DADAC235-C9E6-487D-8BF0-E0D19F810E81}" type="slidenum">
              <a:rPr lang="en-US" smtClean="0"/>
              <a:t>12</a:t>
            </a:fld>
            <a:endParaRPr lang="en-US"/>
          </a:p>
        </p:txBody>
      </p:sp>
      <p:pic>
        <p:nvPicPr>
          <p:cNvPr id="7" name="Picture 6">
            <a:extLst>
              <a:ext uri="{FF2B5EF4-FFF2-40B4-BE49-F238E27FC236}">
                <a16:creationId xmlns:a16="http://schemas.microsoft.com/office/drawing/2014/main" id="{626A5CAD-0FD8-D7DA-2353-140DDF27F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0" y="664132"/>
            <a:ext cx="4749800" cy="2498962"/>
          </a:xfrm>
          <a:prstGeom prst="rect">
            <a:avLst/>
          </a:prstGeom>
        </p:spPr>
      </p:pic>
      <p:pic>
        <p:nvPicPr>
          <p:cNvPr id="9" name="Picture 8">
            <a:extLst>
              <a:ext uri="{FF2B5EF4-FFF2-40B4-BE49-F238E27FC236}">
                <a16:creationId xmlns:a16="http://schemas.microsoft.com/office/drawing/2014/main" id="{E03D32CE-F919-E351-BD07-DE1D4A1C0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5280" y="3564414"/>
            <a:ext cx="5862320" cy="2449925"/>
          </a:xfrm>
          <a:prstGeom prst="rect">
            <a:avLst/>
          </a:prstGeom>
        </p:spPr>
      </p:pic>
    </p:spTree>
    <p:extLst>
      <p:ext uri="{BB962C8B-B14F-4D97-AF65-F5344CB8AC3E}">
        <p14:creationId xmlns:p14="http://schemas.microsoft.com/office/powerpoint/2010/main" val="1970686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7C77-C1CD-D2F6-1E85-AD72A7AFE5C9}"/>
              </a:ext>
            </a:extLst>
          </p:cNvPr>
          <p:cNvSpPr>
            <a:spLocks noGrp="1"/>
          </p:cNvSpPr>
          <p:nvPr>
            <p:ph type="title"/>
          </p:nvPr>
        </p:nvSpPr>
        <p:spPr/>
        <p:txBody>
          <a:bodyPr/>
          <a:lstStyle/>
          <a:p>
            <a:r>
              <a:rPr lang="en-US"/>
              <a:t>Summary of Initial Research</a:t>
            </a:r>
          </a:p>
        </p:txBody>
      </p:sp>
      <p:sp>
        <p:nvSpPr>
          <p:cNvPr id="3" name="Content Placeholder 2">
            <a:extLst>
              <a:ext uri="{FF2B5EF4-FFF2-40B4-BE49-F238E27FC236}">
                <a16:creationId xmlns:a16="http://schemas.microsoft.com/office/drawing/2014/main" id="{00F3BB91-A55E-52FF-2996-9CD729507072}"/>
              </a:ext>
            </a:extLst>
          </p:cNvPr>
          <p:cNvSpPr>
            <a:spLocks noGrp="1"/>
          </p:cNvSpPr>
          <p:nvPr>
            <p:ph idx="1"/>
          </p:nvPr>
        </p:nvSpPr>
        <p:spPr>
          <a:xfrm>
            <a:off x="301336" y="1597025"/>
            <a:ext cx="11700163" cy="4895850"/>
          </a:xfrm>
        </p:spPr>
        <p:txBody>
          <a:bodyPr>
            <a:normAutofit fontScale="70000" lnSpcReduction="20000"/>
          </a:bodyPr>
          <a:lstStyle/>
          <a:p>
            <a:pPr>
              <a:lnSpc>
                <a:spcPct val="160000"/>
              </a:lnSpc>
            </a:pPr>
            <a:r>
              <a:rPr lang="en-US" b="1" dirty="0"/>
              <a:t>Methodology</a:t>
            </a:r>
            <a:endParaRPr lang="en-US" dirty="0"/>
          </a:p>
          <a:p>
            <a:pPr lvl="1">
              <a:lnSpc>
                <a:spcPct val="160000"/>
              </a:lnSpc>
            </a:pPr>
            <a:r>
              <a:rPr lang="en-US" b="1" dirty="0"/>
              <a:t>Data</a:t>
            </a:r>
            <a:r>
              <a:rPr lang="en-US" dirty="0"/>
              <a:t>: Synthetic 3D floors (50×50 units, 10,000 points) allowed controlled testing with known anomalies.</a:t>
            </a:r>
          </a:p>
          <a:p>
            <a:pPr lvl="1">
              <a:lnSpc>
                <a:spcPct val="160000"/>
              </a:lnSpc>
            </a:pPr>
            <a:r>
              <a:rPr lang="en-US" b="1" dirty="0"/>
              <a:t>Segmentation</a:t>
            </a:r>
            <a:r>
              <a:rPr lang="en-US" dirty="0"/>
              <a:t>: Floors divided into uniform, non-overlapping patches (e.g., 8×8).</a:t>
            </a:r>
          </a:p>
          <a:p>
            <a:pPr lvl="1">
              <a:lnSpc>
                <a:spcPct val="160000"/>
              </a:lnSpc>
            </a:pPr>
            <a:r>
              <a:rPr lang="en-US" b="1" dirty="0"/>
              <a:t>Shape Subspace</a:t>
            </a:r>
            <a:r>
              <a:rPr lang="en-US" dirty="0"/>
              <a:t>: Computed using SVD on each patch’s centered matrix.</a:t>
            </a:r>
          </a:p>
          <a:p>
            <a:pPr lvl="1">
              <a:lnSpc>
                <a:spcPct val="160000"/>
              </a:lnSpc>
            </a:pPr>
            <a:r>
              <a:rPr lang="en-US" b="1" dirty="0"/>
              <a:t>DS Calculation</a:t>
            </a:r>
            <a:r>
              <a:rPr lang="en-US" dirty="0"/>
              <a:t>: Calculated between neighboring patches to quantify local geometric differences.</a:t>
            </a:r>
          </a:p>
          <a:p>
            <a:pPr>
              <a:lnSpc>
                <a:spcPct val="160000"/>
              </a:lnSpc>
            </a:pPr>
            <a:r>
              <a:rPr lang="en-US" b="1" dirty="0"/>
              <a:t>Key Results</a:t>
            </a:r>
            <a:endParaRPr lang="en-US" dirty="0"/>
          </a:p>
          <a:p>
            <a:pPr lvl="1">
              <a:lnSpc>
                <a:spcPct val="160000"/>
              </a:lnSpc>
            </a:pPr>
            <a:r>
              <a:rPr lang="en-US" b="1" dirty="0"/>
              <a:t>Pattern Detection</a:t>
            </a:r>
            <a:r>
              <a:rPr lang="en-US" dirty="0"/>
              <a:t>: Successfully detected synthetic patterns (e.g., bumps, ridges, corners, circles, triangles, random).</a:t>
            </a:r>
          </a:p>
          <a:p>
            <a:pPr lvl="1">
              <a:lnSpc>
                <a:spcPct val="160000"/>
              </a:lnSpc>
            </a:pPr>
            <a:r>
              <a:rPr lang="en-US" b="1" dirty="0"/>
              <a:t>Accuracy &amp; Stability</a:t>
            </a:r>
            <a:r>
              <a:rPr lang="en-US" dirty="0"/>
              <a:t>:</a:t>
            </a:r>
          </a:p>
          <a:p>
            <a:pPr lvl="2">
              <a:lnSpc>
                <a:spcPct val="160000"/>
              </a:lnSpc>
            </a:pPr>
            <a:r>
              <a:rPr lang="en-US" dirty="0"/>
              <a:t>Smaller patches (3×3, 4×4) improved fine-detail detection.</a:t>
            </a:r>
          </a:p>
          <a:p>
            <a:pPr lvl="2">
              <a:lnSpc>
                <a:spcPct val="160000"/>
              </a:lnSpc>
            </a:pPr>
            <a:r>
              <a:rPr lang="en-US" dirty="0"/>
              <a:t>Eight-neighbor comparisons enhanced stability for complex patterns.</a:t>
            </a:r>
          </a:p>
          <a:p>
            <a:pPr lvl="1">
              <a:lnSpc>
                <a:spcPct val="170000"/>
              </a:lnSpc>
            </a:pPr>
            <a:endParaRPr lang="en-US" dirty="0"/>
          </a:p>
          <a:p>
            <a:pPr>
              <a:lnSpc>
                <a:spcPct val="170000"/>
              </a:lnSpc>
            </a:pPr>
            <a:endParaRPr lang="en-US" dirty="0"/>
          </a:p>
        </p:txBody>
      </p:sp>
      <p:sp>
        <p:nvSpPr>
          <p:cNvPr id="4" name="Slide Number Placeholder 3">
            <a:extLst>
              <a:ext uri="{FF2B5EF4-FFF2-40B4-BE49-F238E27FC236}">
                <a16:creationId xmlns:a16="http://schemas.microsoft.com/office/drawing/2014/main" id="{233676CA-4A9A-035D-19E8-C1837B78A652}"/>
              </a:ext>
            </a:extLst>
          </p:cNvPr>
          <p:cNvSpPr>
            <a:spLocks noGrp="1"/>
          </p:cNvSpPr>
          <p:nvPr>
            <p:ph type="sldNum" sz="quarter" idx="12"/>
          </p:nvPr>
        </p:nvSpPr>
        <p:spPr/>
        <p:txBody>
          <a:bodyPr/>
          <a:lstStyle/>
          <a:p>
            <a:fld id="{DADAC235-C9E6-487D-8BF0-E0D19F810E81}" type="slidenum">
              <a:rPr lang="en-US" smtClean="0"/>
              <a:t>13</a:t>
            </a:fld>
            <a:endParaRPr lang="en-US"/>
          </a:p>
        </p:txBody>
      </p:sp>
      <p:pic>
        <p:nvPicPr>
          <p:cNvPr id="25" name="Picture 24">
            <a:extLst>
              <a:ext uri="{FF2B5EF4-FFF2-40B4-BE49-F238E27FC236}">
                <a16:creationId xmlns:a16="http://schemas.microsoft.com/office/drawing/2014/main" id="{FFD9E411-A1EE-D2F7-FBA8-2D223ED1A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206" y="160382"/>
            <a:ext cx="3964719" cy="1641387"/>
          </a:xfrm>
          <a:prstGeom prst="rect">
            <a:avLst/>
          </a:prstGeom>
        </p:spPr>
      </p:pic>
    </p:spTree>
    <p:extLst>
      <p:ext uri="{BB962C8B-B14F-4D97-AF65-F5344CB8AC3E}">
        <p14:creationId xmlns:p14="http://schemas.microsoft.com/office/powerpoint/2010/main" val="3673552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55A20-D0EB-6725-4EB7-286276AC6F03}"/>
              </a:ext>
            </a:extLst>
          </p:cNvPr>
          <p:cNvSpPr>
            <a:spLocks noGrp="1"/>
          </p:cNvSpPr>
          <p:nvPr>
            <p:ph type="title"/>
          </p:nvPr>
        </p:nvSpPr>
        <p:spPr/>
        <p:txBody>
          <a:bodyPr/>
          <a:lstStyle/>
          <a:p>
            <a:r>
              <a:rPr lang="en-US" dirty="0"/>
              <a:t>Limitations Identified in Previous Work</a:t>
            </a:r>
          </a:p>
        </p:txBody>
      </p:sp>
      <p:sp>
        <p:nvSpPr>
          <p:cNvPr id="4" name="Slide Number Placeholder 3">
            <a:extLst>
              <a:ext uri="{FF2B5EF4-FFF2-40B4-BE49-F238E27FC236}">
                <a16:creationId xmlns:a16="http://schemas.microsoft.com/office/drawing/2014/main" id="{13E3D341-FF07-66A4-1046-537FD832C12B}"/>
              </a:ext>
            </a:extLst>
          </p:cNvPr>
          <p:cNvSpPr>
            <a:spLocks noGrp="1"/>
          </p:cNvSpPr>
          <p:nvPr>
            <p:ph type="sldNum" sz="quarter" idx="12"/>
          </p:nvPr>
        </p:nvSpPr>
        <p:spPr/>
        <p:txBody>
          <a:bodyPr/>
          <a:lstStyle/>
          <a:p>
            <a:fld id="{DADAC235-C9E6-487D-8BF0-E0D19F810E81}" type="slidenum">
              <a:rPr lang="en-US" smtClean="0"/>
              <a:t>14</a:t>
            </a:fld>
            <a:endParaRPr lang="en-US"/>
          </a:p>
        </p:txBody>
      </p:sp>
      <p:sp>
        <p:nvSpPr>
          <p:cNvPr id="10" name="Rectangle 4">
            <a:extLst>
              <a:ext uri="{FF2B5EF4-FFF2-40B4-BE49-F238E27FC236}">
                <a16:creationId xmlns:a16="http://schemas.microsoft.com/office/drawing/2014/main" id="{E926E681-8D6F-3A8D-A6EF-E3DA05505053}"/>
              </a:ext>
            </a:extLst>
          </p:cNvPr>
          <p:cNvSpPr>
            <a:spLocks noGrp="1" noChangeArrowheads="1"/>
          </p:cNvSpPr>
          <p:nvPr>
            <p:ph idx="1"/>
          </p:nvPr>
        </p:nvSpPr>
        <p:spPr bwMode="auto">
          <a:xfrm>
            <a:off x="515470" y="1667331"/>
            <a:ext cx="11188849" cy="5194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Boundary Sensitivity</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50000"/>
              </a:lnSpc>
              <a:spcBef>
                <a:spcPct val="0"/>
              </a:spcBef>
              <a:spcAft>
                <a:spcPct val="0"/>
              </a:spcAft>
            </a:pPr>
            <a:r>
              <a:rPr kumimoji="0" lang="en-US" altLang="en-US" sz="1800" b="0" i="1" u="none" strike="noStrike" cap="none" normalizeH="0" baseline="0" dirty="0">
                <a:ln>
                  <a:noFill/>
                </a:ln>
                <a:solidFill>
                  <a:schemeClr val="tx1"/>
                </a:solidFill>
                <a:effectLst/>
                <a:latin typeface="Arial" panose="020B0604020202020204" pitchFamily="34" charset="0"/>
              </a:rPr>
              <a:t>Issue</a:t>
            </a:r>
            <a:r>
              <a:rPr kumimoji="0" lang="en-US" altLang="en-US" sz="1800" b="0" i="0" u="none" strike="noStrike" cap="none" normalizeH="0" baseline="0" dirty="0">
                <a:ln>
                  <a:noFill/>
                </a:ln>
                <a:solidFill>
                  <a:schemeClr val="tx1"/>
                </a:solidFill>
                <a:effectLst/>
                <a:latin typeface="Arial" panose="020B0604020202020204" pitchFamily="34" charset="0"/>
              </a:rPr>
              <a:t>: Non-overlapping patches may cut across anomalies, weakening signals near edges.</a:t>
            </a:r>
          </a:p>
          <a:p>
            <a:pPr lvl="1" eaLnBrk="0" fontAlgn="base" hangingPunct="0">
              <a:lnSpc>
                <a:spcPct val="150000"/>
              </a:lnSpc>
              <a:spcBef>
                <a:spcPct val="0"/>
              </a:spcBef>
              <a:spcAft>
                <a:spcPct val="0"/>
              </a:spcAft>
            </a:pPr>
            <a:r>
              <a:rPr kumimoji="0" lang="en-US" altLang="en-US" sz="1800" b="0" i="1" u="none" strike="noStrike" cap="none" normalizeH="0" baseline="0" dirty="0">
                <a:ln>
                  <a:noFill/>
                </a:ln>
                <a:solidFill>
                  <a:schemeClr val="tx1"/>
                </a:solidFill>
                <a:effectLst/>
                <a:latin typeface="Arial" panose="020B0604020202020204" pitchFamily="34" charset="0"/>
              </a:rPr>
              <a:t>Impact</a:t>
            </a:r>
            <a:r>
              <a:rPr kumimoji="0" lang="en-US" altLang="en-US" sz="1800" b="0" i="0" u="none" strike="noStrike" cap="none" normalizeH="0" baseline="0" dirty="0">
                <a:ln>
                  <a:noFill/>
                </a:ln>
                <a:solidFill>
                  <a:schemeClr val="tx1"/>
                </a:solidFill>
                <a:effectLst/>
                <a:latin typeface="Arial" panose="020B0604020202020204" pitchFamily="34" charset="0"/>
              </a:rPr>
              <a:t>: Less accurate localization; higher risk of false negatives.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Limited Spatial Resolution</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50000"/>
              </a:lnSpc>
              <a:spcBef>
                <a:spcPct val="0"/>
              </a:spcBef>
              <a:spcAft>
                <a:spcPct val="0"/>
              </a:spcAft>
            </a:pPr>
            <a:r>
              <a:rPr kumimoji="0" lang="en-US" altLang="en-US" sz="2400" b="1" i="0" u="none" strike="noStrike" cap="none" normalizeH="0" baseline="0" dirty="0">
                <a:ln>
                  <a:noFill/>
                </a:ln>
                <a:solidFill>
                  <a:schemeClr val="tx1"/>
                </a:solidFill>
                <a:effectLst/>
                <a:latin typeface="Arial" panose="020B0604020202020204" pitchFamily="34" charset="0"/>
              </a:rPr>
              <a:t>Unvalidated on Real-</a:t>
            </a:r>
            <a:r>
              <a:rPr lang="en-US" altLang="en-US" sz="2000" i="1" dirty="0">
                <a:latin typeface="Arial" panose="020B0604020202020204" pitchFamily="34" charset="0"/>
              </a:rPr>
              <a:t>Issue</a:t>
            </a:r>
            <a:r>
              <a:rPr lang="en-US" altLang="en-US" sz="2000" dirty="0">
                <a:latin typeface="Arial" panose="020B0604020202020204" pitchFamily="34" charset="0"/>
              </a:rPr>
              <a:t>: Sparse, discrete patches limited surface detail.</a:t>
            </a:r>
          </a:p>
          <a:p>
            <a:pPr lvl="1" eaLnBrk="0" fontAlgn="base" hangingPunct="0">
              <a:lnSpc>
                <a:spcPct val="150000"/>
              </a:lnSpc>
              <a:spcBef>
                <a:spcPct val="0"/>
              </a:spcBef>
              <a:spcAft>
                <a:spcPct val="0"/>
              </a:spcAft>
            </a:pPr>
            <a:r>
              <a:rPr lang="en-US" altLang="en-US" sz="2000" i="1" dirty="0">
                <a:latin typeface="Arial" panose="020B0604020202020204" pitchFamily="34" charset="0"/>
              </a:rPr>
              <a:t>Impact</a:t>
            </a:r>
            <a:r>
              <a:rPr lang="en-US" altLang="en-US" sz="2000" dirty="0">
                <a:latin typeface="Arial" panose="020B0604020202020204" pitchFamily="34" charset="0"/>
              </a:rPr>
              <a:t>: Coarse results; harder to detect and locate fine anomalies.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2400" b="1" i="0" u="none" strike="noStrike" cap="none" normalizeH="0" baseline="0" dirty="0">
                <a:ln>
                  <a:noFill/>
                </a:ln>
                <a:solidFill>
                  <a:schemeClr val="tx1"/>
                </a:solidFill>
                <a:effectLst/>
                <a:latin typeface="Arial" panose="020B0604020202020204" pitchFamily="34" charset="0"/>
              </a:rPr>
              <a:t>World Data</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50000"/>
              </a:lnSpc>
              <a:spcBef>
                <a:spcPct val="0"/>
              </a:spcBef>
              <a:spcAft>
                <a:spcPct val="0"/>
              </a:spcAft>
            </a:pPr>
            <a:r>
              <a:rPr kumimoji="0" lang="en-US" altLang="en-US" sz="2000" b="0" i="1" u="none" strike="noStrike" cap="none" normalizeH="0" baseline="0" dirty="0">
                <a:ln>
                  <a:noFill/>
                </a:ln>
                <a:solidFill>
                  <a:schemeClr val="tx1"/>
                </a:solidFill>
                <a:effectLst/>
                <a:latin typeface="Arial" panose="020B0604020202020204" pitchFamily="34" charset="0"/>
              </a:rPr>
              <a:t>Issue</a:t>
            </a:r>
            <a:r>
              <a:rPr kumimoji="0" lang="en-US" altLang="en-US" sz="2000" b="0" i="0" u="none" strike="noStrike" cap="none" normalizeH="0" baseline="0" dirty="0">
                <a:ln>
                  <a:noFill/>
                </a:ln>
                <a:solidFill>
                  <a:schemeClr val="tx1"/>
                </a:solidFill>
                <a:effectLst/>
                <a:latin typeface="Arial" panose="020B0604020202020204" pitchFamily="34" charset="0"/>
              </a:rPr>
              <a:t>: Tested only on clean synthetic data.</a:t>
            </a:r>
          </a:p>
          <a:p>
            <a:pPr lvl="1" eaLnBrk="0" fontAlgn="base" hangingPunct="0">
              <a:lnSpc>
                <a:spcPct val="150000"/>
              </a:lnSpc>
              <a:spcBef>
                <a:spcPct val="0"/>
              </a:spcBef>
              <a:spcAft>
                <a:spcPct val="0"/>
              </a:spcAft>
            </a:pPr>
            <a:r>
              <a:rPr kumimoji="0" lang="en-US" altLang="en-US" sz="2000" b="0" i="1" u="none" strike="noStrike" cap="none" normalizeH="0" baseline="0" dirty="0">
                <a:ln>
                  <a:noFill/>
                </a:ln>
                <a:solidFill>
                  <a:schemeClr val="tx1"/>
                </a:solidFill>
                <a:effectLst/>
                <a:latin typeface="Arial" panose="020B0604020202020204" pitchFamily="34" charset="0"/>
              </a:rPr>
              <a:t>Impact</a:t>
            </a:r>
            <a:r>
              <a:rPr kumimoji="0" lang="en-US" altLang="en-US" sz="2000" b="0" i="0" u="none" strike="noStrike" cap="none" normalizeH="0" baseline="0" dirty="0">
                <a:ln>
                  <a:noFill/>
                </a:ln>
                <a:solidFill>
                  <a:schemeClr val="tx1"/>
                </a:solidFill>
                <a:effectLst/>
                <a:latin typeface="Arial" panose="020B0604020202020204" pitchFamily="34" charset="0"/>
              </a:rPr>
              <a:t>: Real-world robustness under noise and irregularities was unproven.</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0050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1189-49DE-DE17-A447-206709A6B835}"/>
              </a:ext>
            </a:extLst>
          </p:cNvPr>
          <p:cNvSpPr>
            <a:spLocks noGrp="1"/>
          </p:cNvSpPr>
          <p:nvPr>
            <p:ph type="title"/>
          </p:nvPr>
        </p:nvSpPr>
        <p:spPr/>
        <p:txBody>
          <a:bodyPr/>
          <a:lstStyle/>
          <a:p>
            <a:r>
              <a:rPr lang="en-US" dirty="0"/>
              <a:t>Sliding Window Approach</a:t>
            </a:r>
          </a:p>
        </p:txBody>
      </p:sp>
      <p:sp>
        <p:nvSpPr>
          <p:cNvPr id="3" name="Content Placeholder 2">
            <a:extLst>
              <a:ext uri="{FF2B5EF4-FFF2-40B4-BE49-F238E27FC236}">
                <a16:creationId xmlns:a16="http://schemas.microsoft.com/office/drawing/2014/main" id="{A7AF0524-B89D-26E6-AA35-86BF79A37EE8}"/>
              </a:ext>
            </a:extLst>
          </p:cNvPr>
          <p:cNvSpPr>
            <a:spLocks noGrp="1"/>
          </p:cNvSpPr>
          <p:nvPr>
            <p:ph idx="1"/>
          </p:nvPr>
        </p:nvSpPr>
        <p:spPr/>
        <p:txBody>
          <a:bodyPr>
            <a:normAutofit/>
          </a:bodyPr>
          <a:lstStyle/>
          <a:p>
            <a:r>
              <a:rPr lang="en-US" b="1" dirty="0"/>
              <a:t>Concept</a:t>
            </a:r>
          </a:p>
          <a:p>
            <a:pPr lvl="1"/>
            <a:r>
              <a:rPr lang="en-US" b="1" dirty="0"/>
              <a:t>Overlapping Analysis Regions:</a:t>
            </a:r>
            <a:r>
              <a:rPr lang="en-US" dirty="0"/>
              <a:t> Instead of fixed, discrete patches, the sliding window introduces analysis regions that overlap with configurable percentages.</a:t>
            </a:r>
          </a:p>
          <a:p>
            <a:pPr lvl="1"/>
            <a:r>
              <a:rPr lang="en-US" b="1" dirty="0"/>
              <a:t>Continuous Coverage:</a:t>
            </a:r>
            <a:r>
              <a:rPr lang="en-US" dirty="0"/>
              <a:t> This overlap ensures that every point on the surface is analyzed multiple times from different window perspectives, mitigating the boundary sensitivity issues of fixed patches.</a:t>
            </a:r>
          </a:p>
          <a:p>
            <a:pPr lvl="1"/>
            <a:r>
              <a:rPr lang="en-US" b="1" dirty="0"/>
              <a:t>Increased Spatial Resolution:</a:t>
            </a:r>
            <a:r>
              <a:rPr lang="en-US" dirty="0"/>
              <a:t> By generating more analysis points (windows) across the surface, the method achieves a much finer spatial resolution for anomaly localization and characterization.</a:t>
            </a:r>
          </a:p>
          <a:p>
            <a:endParaRPr lang="en-US" dirty="0"/>
          </a:p>
        </p:txBody>
      </p:sp>
      <p:sp>
        <p:nvSpPr>
          <p:cNvPr id="4" name="Slide Number Placeholder 3">
            <a:extLst>
              <a:ext uri="{FF2B5EF4-FFF2-40B4-BE49-F238E27FC236}">
                <a16:creationId xmlns:a16="http://schemas.microsoft.com/office/drawing/2014/main" id="{8D8BE269-D943-4644-201E-03E66D7FDC5E}"/>
              </a:ext>
            </a:extLst>
          </p:cNvPr>
          <p:cNvSpPr>
            <a:spLocks noGrp="1"/>
          </p:cNvSpPr>
          <p:nvPr>
            <p:ph type="sldNum" sz="quarter" idx="12"/>
          </p:nvPr>
        </p:nvSpPr>
        <p:spPr/>
        <p:txBody>
          <a:bodyPr/>
          <a:lstStyle/>
          <a:p>
            <a:fld id="{DADAC235-C9E6-487D-8BF0-E0D19F810E81}" type="slidenum">
              <a:rPr lang="en-US" smtClean="0"/>
              <a:t>15</a:t>
            </a:fld>
            <a:endParaRPr lang="en-US"/>
          </a:p>
        </p:txBody>
      </p:sp>
      <p:pic>
        <p:nvPicPr>
          <p:cNvPr id="6" name="Picture 5">
            <a:extLst>
              <a:ext uri="{FF2B5EF4-FFF2-40B4-BE49-F238E27FC236}">
                <a16:creationId xmlns:a16="http://schemas.microsoft.com/office/drawing/2014/main" id="{F344B21A-73BD-9BA9-9C18-414B2EA18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765" y="271620"/>
            <a:ext cx="5048451" cy="1512571"/>
          </a:xfrm>
          <a:prstGeom prst="rect">
            <a:avLst/>
          </a:prstGeom>
        </p:spPr>
      </p:pic>
    </p:spTree>
    <p:extLst>
      <p:ext uri="{BB962C8B-B14F-4D97-AF65-F5344CB8AC3E}">
        <p14:creationId xmlns:p14="http://schemas.microsoft.com/office/powerpoint/2010/main" val="3507993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29AA6-5A77-3474-5027-053295880495}"/>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D919156-A643-DB35-451D-F066AA1F9DC2}"/>
              </a:ext>
            </a:extLst>
          </p:cNvPr>
          <p:cNvSpPr>
            <a:spLocks noGrp="1"/>
          </p:cNvSpPr>
          <p:nvPr>
            <p:ph idx="1"/>
          </p:nvPr>
        </p:nvSpPr>
        <p:spPr/>
        <p:txBody>
          <a:bodyPr>
            <a:normAutofit/>
          </a:bodyPr>
          <a:lstStyle/>
          <a:p>
            <a:r>
              <a:rPr lang="en-US" dirty="0"/>
              <a:t>Given a point cloud with overall bounding box dimensions (W,H) in the horizontal plane:</a:t>
            </a:r>
          </a:p>
          <a:p>
            <a:pPr lvl="1"/>
            <a:r>
              <a:rPr lang="en-US" b="1" dirty="0"/>
              <a:t>Window Size:</a:t>
            </a:r>
            <a:r>
              <a:rPr lang="en-US" dirty="0"/>
              <a:t> (</a:t>
            </a:r>
            <a:r>
              <a:rPr lang="en-US" dirty="0" err="1"/>
              <a:t>w,h</a:t>
            </a:r>
            <a:r>
              <a:rPr lang="en-US" dirty="0"/>
              <a:t>) represents the dimensions of each individual analysis window.</a:t>
            </a:r>
          </a:p>
          <a:p>
            <a:pPr lvl="1"/>
            <a:r>
              <a:rPr lang="en-US" b="1" dirty="0"/>
              <a:t>Overlap Percentage:</a:t>
            </a:r>
            <a:r>
              <a:rPr lang="en-US" dirty="0"/>
              <a:t> α∈[0,1) defines the degree of overlap between adjacent windows (e.g., α=0.5 for 50% overlap).</a:t>
            </a:r>
          </a:p>
          <a:p>
            <a:r>
              <a:rPr lang="en-US" dirty="0"/>
              <a:t>The </a:t>
            </a:r>
            <a:r>
              <a:rPr lang="en-US" b="1" dirty="0"/>
              <a:t>stride parameters</a:t>
            </a:r>
            <a:r>
              <a:rPr lang="en-US" dirty="0"/>
              <a:t> (</a:t>
            </a:r>
            <a:r>
              <a:rPr lang="en-US" dirty="0" err="1"/>
              <a:t>sx</a:t>
            </a:r>
            <a:r>
              <a:rPr lang="en-US" dirty="0"/>
              <a:t>​,</a:t>
            </a:r>
            <a:r>
              <a:rPr lang="en-US" dirty="0" err="1"/>
              <a:t>sy</a:t>
            </a:r>
            <a:r>
              <a:rPr lang="en-US" dirty="0"/>
              <a:t>​) — the distance the window moves for each step in X and Y directions — are calculated as: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4469D7C-6A6D-9837-E5F9-D60583564323}"/>
              </a:ext>
            </a:extLst>
          </p:cNvPr>
          <p:cNvSpPr>
            <a:spLocks noGrp="1"/>
          </p:cNvSpPr>
          <p:nvPr>
            <p:ph type="sldNum" sz="quarter" idx="12"/>
          </p:nvPr>
        </p:nvSpPr>
        <p:spPr/>
        <p:txBody>
          <a:bodyPr/>
          <a:lstStyle/>
          <a:p>
            <a:fld id="{DADAC235-C9E6-487D-8BF0-E0D19F810E81}" type="slidenum">
              <a:rPr lang="en-US" smtClean="0"/>
              <a:t>16</a:t>
            </a:fld>
            <a:endParaRPr lang="en-US"/>
          </a:p>
        </p:txBody>
      </p:sp>
      <p:pic>
        <p:nvPicPr>
          <p:cNvPr id="12" name="Picture 11">
            <a:extLst>
              <a:ext uri="{FF2B5EF4-FFF2-40B4-BE49-F238E27FC236}">
                <a16:creationId xmlns:a16="http://schemas.microsoft.com/office/drawing/2014/main" id="{0B0B98BB-35C9-2173-0402-37486F62D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051" y="4970344"/>
            <a:ext cx="2896622" cy="703699"/>
          </a:xfrm>
          <a:prstGeom prst="rect">
            <a:avLst/>
          </a:prstGeom>
        </p:spPr>
      </p:pic>
      <p:pic>
        <p:nvPicPr>
          <p:cNvPr id="14" name="Picture 13" descr="A black and white text&#10;&#10;AI-generated content may be incorrect.">
            <a:extLst>
              <a:ext uri="{FF2B5EF4-FFF2-40B4-BE49-F238E27FC236}">
                <a16:creationId xmlns:a16="http://schemas.microsoft.com/office/drawing/2014/main" id="{959C28EA-62BE-DEDD-4FCF-2CA9DF853D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824" y="5460915"/>
            <a:ext cx="2487495" cy="850985"/>
          </a:xfrm>
          <a:prstGeom prst="rect">
            <a:avLst/>
          </a:prstGeom>
        </p:spPr>
      </p:pic>
    </p:spTree>
    <p:extLst>
      <p:ext uri="{BB962C8B-B14F-4D97-AF65-F5344CB8AC3E}">
        <p14:creationId xmlns:p14="http://schemas.microsoft.com/office/powerpoint/2010/main" val="2799647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1FE8-2886-A262-0307-A46EF7E89EB6}"/>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1FD043DB-7B06-236E-4B81-D1DA09D20FAA}"/>
              </a:ext>
            </a:extLst>
          </p:cNvPr>
          <p:cNvSpPr>
            <a:spLocks noGrp="1"/>
          </p:cNvSpPr>
          <p:nvPr>
            <p:ph idx="1"/>
          </p:nvPr>
        </p:nvSpPr>
        <p:spPr/>
        <p:txBody>
          <a:bodyPr>
            <a:normAutofit fontScale="92500" lnSpcReduction="10000"/>
          </a:bodyPr>
          <a:lstStyle/>
          <a:p>
            <a:r>
              <a:rPr lang="en-US" dirty="0"/>
              <a:t>The resulting </a:t>
            </a:r>
            <a:r>
              <a:rPr lang="en-US" b="1" dirty="0"/>
              <a:t>grid dimensions</a:t>
            </a:r>
            <a:r>
              <a:rPr lang="en-US" dirty="0"/>
              <a:t> (</a:t>
            </a:r>
            <a:r>
              <a:rPr lang="en-US" dirty="0" err="1"/>
              <a:t>Nx</a:t>
            </a:r>
            <a:r>
              <a:rPr lang="en-US" dirty="0"/>
              <a:t>​,Ny​) — the total number of windows in the X and Y directions become:</a:t>
            </a:r>
          </a:p>
          <a:p>
            <a:endParaRPr lang="en-US" dirty="0"/>
          </a:p>
          <a:p>
            <a:endParaRPr lang="en-US" dirty="0"/>
          </a:p>
          <a:p>
            <a:endParaRPr lang="en-US" dirty="0"/>
          </a:p>
          <a:p>
            <a:r>
              <a:rPr lang="en-US" dirty="0"/>
              <a:t>Each window </a:t>
            </a:r>
            <a:r>
              <a:rPr lang="en-US" dirty="0" err="1"/>
              <a:t>Wi,j</a:t>
            </a:r>
            <a:r>
              <a:rPr lang="en-US" dirty="0"/>
              <a:t>​ at grid position (</a:t>
            </a:r>
            <a:r>
              <a:rPr lang="en-US" dirty="0" err="1"/>
              <a:t>i,j</a:t>
            </a:r>
            <a:r>
              <a:rPr lang="en-US" dirty="0"/>
              <a:t>) encompasses points within the region defined by:</a:t>
            </a:r>
          </a:p>
          <a:p>
            <a:endParaRPr lang="en-US" dirty="0"/>
          </a:p>
          <a:p>
            <a:endParaRPr lang="en-US" dirty="0"/>
          </a:p>
          <a:p>
            <a:r>
              <a:rPr lang="en-US" dirty="0"/>
              <a:t>where (</a:t>
            </a:r>
            <a:r>
              <a:rPr lang="en-US" dirty="0" err="1"/>
              <a:t>xmin</a:t>
            </a:r>
            <a:r>
              <a:rPr lang="en-US" dirty="0"/>
              <a:t>​,</a:t>
            </a:r>
            <a:r>
              <a:rPr lang="en-US" dirty="0" err="1"/>
              <a:t>ymin</a:t>
            </a:r>
            <a:r>
              <a:rPr lang="en-US" dirty="0"/>
              <a:t>​) are the minimum coordinates of the overall point cloud.</a:t>
            </a:r>
          </a:p>
          <a:p>
            <a:endParaRPr lang="en-US" dirty="0"/>
          </a:p>
        </p:txBody>
      </p:sp>
      <p:sp>
        <p:nvSpPr>
          <p:cNvPr id="4" name="Slide Number Placeholder 3">
            <a:extLst>
              <a:ext uri="{FF2B5EF4-FFF2-40B4-BE49-F238E27FC236}">
                <a16:creationId xmlns:a16="http://schemas.microsoft.com/office/drawing/2014/main" id="{A90CBB36-D978-9693-DF6E-0CA99049E49A}"/>
              </a:ext>
            </a:extLst>
          </p:cNvPr>
          <p:cNvSpPr>
            <a:spLocks noGrp="1"/>
          </p:cNvSpPr>
          <p:nvPr>
            <p:ph type="sldNum" sz="quarter" idx="12"/>
          </p:nvPr>
        </p:nvSpPr>
        <p:spPr/>
        <p:txBody>
          <a:bodyPr/>
          <a:lstStyle/>
          <a:p>
            <a:fld id="{DADAC235-C9E6-487D-8BF0-E0D19F810E81}" type="slidenum">
              <a:rPr lang="en-US" smtClean="0"/>
              <a:t>17</a:t>
            </a:fld>
            <a:endParaRPr lang="en-US"/>
          </a:p>
        </p:txBody>
      </p:sp>
      <p:pic>
        <p:nvPicPr>
          <p:cNvPr id="16" name="Picture 15" descr="A black and white image of a rectangular object with letters and numbers&#10;&#10;AI-generated content may be incorrect.">
            <a:extLst>
              <a:ext uri="{FF2B5EF4-FFF2-40B4-BE49-F238E27FC236}">
                <a16:creationId xmlns:a16="http://schemas.microsoft.com/office/drawing/2014/main" id="{0DAC5258-74ED-FA5E-59BB-37DC5A75D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737" y="2405324"/>
            <a:ext cx="1848108" cy="819264"/>
          </a:xfrm>
          <a:prstGeom prst="rect">
            <a:avLst/>
          </a:prstGeom>
        </p:spPr>
      </p:pic>
      <p:pic>
        <p:nvPicPr>
          <p:cNvPr id="6" name="Picture 5" descr="A black and white image of a mathematical equation&#10;&#10;AI-generated content may be incorrect.">
            <a:extLst>
              <a:ext uri="{FF2B5EF4-FFF2-40B4-BE49-F238E27FC236}">
                <a16:creationId xmlns:a16="http://schemas.microsoft.com/office/drawing/2014/main" id="{292E3C95-175B-BC30-6521-66A1C82E2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526" y="2981262"/>
            <a:ext cx="1924319" cy="895475"/>
          </a:xfrm>
          <a:prstGeom prst="rect">
            <a:avLst/>
          </a:prstGeom>
        </p:spPr>
      </p:pic>
      <p:pic>
        <p:nvPicPr>
          <p:cNvPr id="8" name="Picture 7" descr="A black and white image of a triangle and a triangle&#10;&#10;AI-generated content may be incorrect.">
            <a:extLst>
              <a:ext uri="{FF2B5EF4-FFF2-40B4-BE49-F238E27FC236}">
                <a16:creationId xmlns:a16="http://schemas.microsoft.com/office/drawing/2014/main" id="{F45001A8-ECB5-B79C-DEB6-FD88B2A3C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7786" y="4647257"/>
            <a:ext cx="4496427" cy="533474"/>
          </a:xfrm>
          <a:prstGeom prst="rect">
            <a:avLst/>
          </a:prstGeom>
        </p:spPr>
      </p:pic>
      <p:pic>
        <p:nvPicPr>
          <p:cNvPr id="10" name="Picture 9">
            <a:extLst>
              <a:ext uri="{FF2B5EF4-FFF2-40B4-BE49-F238E27FC236}">
                <a16:creationId xmlns:a16="http://schemas.microsoft.com/office/drawing/2014/main" id="{266AD6F6-E212-3F86-6FAA-E48C8E085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4845" y="5035819"/>
            <a:ext cx="7335274" cy="428685"/>
          </a:xfrm>
          <a:prstGeom prst="rect">
            <a:avLst/>
          </a:prstGeom>
        </p:spPr>
      </p:pic>
    </p:spTree>
    <p:extLst>
      <p:ext uri="{BB962C8B-B14F-4D97-AF65-F5344CB8AC3E}">
        <p14:creationId xmlns:p14="http://schemas.microsoft.com/office/powerpoint/2010/main" val="1462053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a graph of a graph&#10;&#10;AI-generated content may be incorrect.">
            <a:extLst>
              <a:ext uri="{FF2B5EF4-FFF2-40B4-BE49-F238E27FC236}">
                <a16:creationId xmlns:a16="http://schemas.microsoft.com/office/drawing/2014/main" id="{F6031F63-7BAD-FAEE-7D9F-6C7B098E2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638" y="3015695"/>
            <a:ext cx="3775362" cy="3523217"/>
          </a:xfrm>
          <a:prstGeom prst="rect">
            <a:avLst/>
          </a:prstGeom>
        </p:spPr>
      </p:pic>
      <p:sp>
        <p:nvSpPr>
          <p:cNvPr id="2" name="Title 1">
            <a:extLst>
              <a:ext uri="{FF2B5EF4-FFF2-40B4-BE49-F238E27FC236}">
                <a16:creationId xmlns:a16="http://schemas.microsoft.com/office/drawing/2014/main" id="{5B0EFBEE-C122-27F7-6D70-A2625CCA3739}"/>
              </a:ext>
            </a:extLst>
          </p:cNvPr>
          <p:cNvSpPr>
            <a:spLocks noGrp="1"/>
          </p:cNvSpPr>
          <p:nvPr>
            <p:ph type="title"/>
          </p:nvPr>
        </p:nvSpPr>
        <p:spPr/>
        <p:txBody>
          <a:bodyPr/>
          <a:lstStyle/>
          <a:p>
            <a:r>
              <a:rPr lang="en-US" dirty="0"/>
              <a:t>Experimental Validation</a:t>
            </a:r>
          </a:p>
        </p:txBody>
      </p:sp>
      <p:sp>
        <p:nvSpPr>
          <p:cNvPr id="3" name="Content Placeholder 2">
            <a:extLst>
              <a:ext uri="{FF2B5EF4-FFF2-40B4-BE49-F238E27FC236}">
                <a16:creationId xmlns:a16="http://schemas.microsoft.com/office/drawing/2014/main" id="{D4A34E99-8489-218D-00D7-CDC8BDABEF61}"/>
              </a:ext>
            </a:extLst>
          </p:cNvPr>
          <p:cNvSpPr>
            <a:spLocks noGrp="1"/>
          </p:cNvSpPr>
          <p:nvPr>
            <p:ph idx="1"/>
          </p:nvPr>
        </p:nvSpPr>
        <p:spPr>
          <a:xfrm>
            <a:off x="277091" y="1368425"/>
            <a:ext cx="8679873" cy="5353050"/>
          </a:xfrm>
        </p:spPr>
        <p:txBody>
          <a:bodyPr>
            <a:normAutofit fontScale="85000" lnSpcReduction="10000"/>
          </a:bodyPr>
          <a:lstStyle/>
          <a:p>
            <a:pPr>
              <a:lnSpc>
                <a:spcPct val="150000"/>
              </a:lnSpc>
            </a:pPr>
            <a:r>
              <a:rPr lang="en-US" b="1" dirty="0"/>
              <a:t>Comparison Methods</a:t>
            </a:r>
            <a:endParaRPr lang="en-US" dirty="0"/>
          </a:p>
          <a:p>
            <a:pPr lvl="1">
              <a:lnSpc>
                <a:spcPct val="150000"/>
              </a:lnSpc>
            </a:pPr>
            <a:r>
              <a:rPr lang="en-US" b="1" dirty="0"/>
              <a:t>Fixed Patches (Baseline)</a:t>
            </a:r>
            <a:r>
              <a:rPr lang="en-US" dirty="0"/>
              <a:t>: 8×8 grid (64 patches), used as reference.</a:t>
            </a:r>
          </a:p>
          <a:p>
            <a:pPr lvl="1">
              <a:lnSpc>
                <a:spcPct val="150000"/>
              </a:lnSpc>
            </a:pPr>
            <a:r>
              <a:rPr lang="en-US" b="1" dirty="0"/>
              <a:t>Sliding Window (Proposed)</a:t>
            </a:r>
            <a:r>
              <a:rPr lang="en-US" dirty="0"/>
              <a:t>: 50% overlap between windows, increasing analysis density.</a:t>
            </a:r>
          </a:p>
          <a:p>
            <a:pPr>
              <a:lnSpc>
                <a:spcPct val="150000"/>
              </a:lnSpc>
            </a:pPr>
            <a:r>
              <a:rPr lang="en-US" b="1" dirty="0"/>
              <a:t>Data Used</a:t>
            </a:r>
            <a:endParaRPr lang="en-US" dirty="0"/>
          </a:p>
          <a:p>
            <a:pPr lvl="1">
              <a:lnSpc>
                <a:spcPct val="150000"/>
              </a:lnSpc>
            </a:pPr>
            <a:r>
              <a:rPr lang="en-US" b="1" dirty="0"/>
              <a:t>Synthetic Data</a:t>
            </a:r>
            <a:r>
              <a:rPr lang="en-US" dirty="0"/>
              <a:t>:</a:t>
            </a:r>
          </a:p>
          <a:p>
            <a:pPr lvl="2">
              <a:lnSpc>
                <a:spcPct val="150000"/>
              </a:lnSpc>
            </a:pPr>
            <a:r>
              <a:rPr lang="en-US" dirty="0"/>
              <a:t>Artificial 3D floor (50×50 units, ~10,000 points)</a:t>
            </a:r>
          </a:p>
          <a:p>
            <a:pPr lvl="2">
              <a:lnSpc>
                <a:spcPct val="150000"/>
              </a:lnSpc>
            </a:pPr>
            <a:r>
              <a:rPr lang="en-US" dirty="0"/>
              <a:t>Includes predefined patterns (bumps, ridges, corners, etc.)</a:t>
            </a:r>
          </a:p>
          <a:p>
            <a:pPr lvl="1">
              <a:lnSpc>
                <a:spcPct val="150000"/>
              </a:lnSpc>
            </a:pPr>
            <a:r>
              <a:rPr lang="en-US" b="1" dirty="0"/>
              <a:t>Real-World Data</a:t>
            </a:r>
            <a:r>
              <a:rPr lang="en-US" dirty="0"/>
              <a:t>:</a:t>
            </a:r>
          </a:p>
          <a:p>
            <a:pPr lvl="2">
              <a:lnSpc>
                <a:spcPct val="150000"/>
              </a:lnSpc>
            </a:pPr>
            <a:r>
              <a:rPr lang="en-US" dirty="0"/>
              <a:t>Format: PLY (Polygon File)</a:t>
            </a:r>
          </a:p>
          <a:p>
            <a:pPr lvl="2">
              <a:lnSpc>
                <a:spcPct val="150000"/>
              </a:lnSpc>
            </a:pPr>
            <a:r>
              <a:rPr lang="en-US" dirty="0"/>
              <a:t>61,914 points from a noisy floor scan</a:t>
            </a:r>
          </a:p>
          <a:p>
            <a:pPr marL="0" lvl="0" indent="0" eaLnBrk="0" fontAlgn="base" hangingPunct="0">
              <a:lnSpc>
                <a:spcPct val="150000"/>
              </a:lnSpc>
              <a:spcBef>
                <a:spcPct val="0"/>
              </a:spcBef>
              <a:spcAft>
                <a:spcPct val="0"/>
              </a:spcAft>
              <a:buNone/>
            </a:pPr>
            <a:endParaRPr lang="en-US" altLang="en-US" sz="1800" dirty="0">
              <a:latin typeface="Arial" panose="020B0604020202020204" pitchFamily="34" charset="0"/>
            </a:endParaRPr>
          </a:p>
          <a:p>
            <a:pPr lvl="2">
              <a:lnSpc>
                <a:spcPct val="150000"/>
              </a:lnSpc>
            </a:pPr>
            <a:endParaRPr lang="en-US" dirty="0"/>
          </a:p>
          <a:p>
            <a:pPr>
              <a:lnSpc>
                <a:spcPct val="150000"/>
              </a:lnSpc>
            </a:pPr>
            <a:endParaRPr lang="en-US" dirty="0"/>
          </a:p>
          <a:p>
            <a:pPr>
              <a:lnSpc>
                <a:spcPct val="150000"/>
              </a:lnSpc>
            </a:pPr>
            <a:endParaRPr lang="en-US" dirty="0"/>
          </a:p>
        </p:txBody>
      </p:sp>
      <p:sp>
        <p:nvSpPr>
          <p:cNvPr id="4" name="Slide Number Placeholder 3">
            <a:extLst>
              <a:ext uri="{FF2B5EF4-FFF2-40B4-BE49-F238E27FC236}">
                <a16:creationId xmlns:a16="http://schemas.microsoft.com/office/drawing/2014/main" id="{A5C4EECD-7E87-9C58-0609-CF0CC0763879}"/>
              </a:ext>
            </a:extLst>
          </p:cNvPr>
          <p:cNvSpPr>
            <a:spLocks noGrp="1"/>
          </p:cNvSpPr>
          <p:nvPr>
            <p:ph type="sldNum" sz="quarter" idx="12"/>
          </p:nvPr>
        </p:nvSpPr>
        <p:spPr/>
        <p:txBody>
          <a:bodyPr/>
          <a:lstStyle/>
          <a:p>
            <a:fld id="{DADAC235-C9E6-487D-8BF0-E0D19F810E81}" type="slidenum">
              <a:rPr lang="en-US" smtClean="0"/>
              <a:t>18</a:t>
            </a:fld>
            <a:endParaRPr lang="en-US"/>
          </a:p>
        </p:txBody>
      </p:sp>
      <p:sp>
        <p:nvSpPr>
          <p:cNvPr id="11" name="Rectangle 10">
            <a:extLst>
              <a:ext uri="{FF2B5EF4-FFF2-40B4-BE49-F238E27FC236}">
                <a16:creationId xmlns:a16="http://schemas.microsoft.com/office/drawing/2014/main" id="{B805AE3A-A510-FC0C-6675-34999BAAAFE3}"/>
              </a:ext>
            </a:extLst>
          </p:cNvPr>
          <p:cNvSpPr/>
          <p:nvPr/>
        </p:nvSpPr>
        <p:spPr>
          <a:xfrm>
            <a:off x="9150926" y="6469784"/>
            <a:ext cx="1877291" cy="2895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C4FB0BE-07A7-5A0B-B886-A22FC6B1D0CF}"/>
              </a:ext>
            </a:extLst>
          </p:cNvPr>
          <p:cNvSpPr/>
          <p:nvPr/>
        </p:nvSpPr>
        <p:spPr>
          <a:xfrm>
            <a:off x="9476509" y="3020890"/>
            <a:ext cx="1877291" cy="2895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2661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1367-9ED3-42A3-EA76-BB0BB63C0BF8}"/>
              </a:ext>
            </a:extLst>
          </p:cNvPr>
          <p:cNvSpPr>
            <a:spLocks noGrp="1"/>
          </p:cNvSpPr>
          <p:nvPr>
            <p:ph type="title"/>
          </p:nvPr>
        </p:nvSpPr>
        <p:spPr/>
        <p:txBody>
          <a:bodyPr/>
          <a:lstStyle/>
          <a:p>
            <a:r>
              <a:rPr lang="en-US" dirty="0"/>
              <a:t>Experimental Validation</a:t>
            </a:r>
          </a:p>
        </p:txBody>
      </p:sp>
      <p:sp>
        <p:nvSpPr>
          <p:cNvPr id="3" name="Content Placeholder 2">
            <a:extLst>
              <a:ext uri="{FF2B5EF4-FFF2-40B4-BE49-F238E27FC236}">
                <a16:creationId xmlns:a16="http://schemas.microsoft.com/office/drawing/2014/main" id="{29EC5A85-5A43-B2C6-3FBD-C526E75309B9}"/>
              </a:ext>
            </a:extLst>
          </p:cNvPr>
          <p:cNvSpPr>
            <a:spLocks noGrp="1"/>
          </p:cNvSpPr>
          <p:nvPr>
            <p:ph idx="1"/>
          </p:nvPr>
        </p:nvSpPr>
        <p:spPr>
          <a:xfrm>
            <a:off x="838200" y="1825625"/>
            <a:ext cx="7422573" cy="4034848"/>
          </a:xfrm>
        </p:spPr>
        <p:txBody>
          <a:bodyPr>
            <a:normAutofit fontScale="92500"/>
          </a:bodyPr>
          <a:lstStyle/>
          <a:p>
            <a:pPr>
              <a:lnSpc>
                <a:spcPct val="150000"/>
              </a:lnSpc>
            </a:pPr>
            <a:r>
              <a:rPr lang="en-US" sz="2400" b="1" dirty="0"/>
              <a:t>Common Settings</a:t>
            </a:r>
            <a:endParaRPr lang="en-US" sz="2400" dirty="0"/>
          </a:p>
          <a:p>
            <a:pPr lvl="1">
              <a:lnSpc>
                <a:spcPct val="150000"/>
              </a:lnSpc>
            </a:pPr>
            <a:r>
              <a:rPr lang="en-US" sz="1800" b="1" dirty="0"/>
              <a:t>Subspace Dim</a:t>
            </a:r>
            <a:r>
              <a:rPr lang="en-US" sz="1800" dirty="0"/>
              <a:t>: Set to 3 for all computations.</a:t>
            </a:r>
          </a:p>
          <a:p>
            <a:pPr lvl="1">
              <a:lnSpc>
                <a:spcPct val="150000"/>
              </a:lnSpc>
            </a:pPr>
            <a:r>
              <a:rPr lang="en-US" sz="1800" b="1" dirty="0"/>
              <a:t>Neighbors</a:t>
            </a:r>
            <a:r>
              <a:rPr lang="en-US" sz="1800" dirty="0"/>
              <a:t>: Used 8-neighbor DS calculation for context.</a:t>
            </a:r>
          </a:p>
          <a:p>
            <a:pPr lvl="1">
              <a:lnSpc>
                <a:spcPct val="150000"/>
              </a:lnSpc>
            </a:pPr>
            <a:r>
              <a:rPr lang="en-US" sz="1800" b="1" dirty="0"/>
              <a:t>Sliding Overlap</a:t>
            </a:r>
            <a:r>
              <a:rPr lang="en-US" sz="1800" dirty="0"/>
              <a:t>: Fixed at 50% for better coverage and resolution.</a:t>
            </a:r>
          </a:p>
          <a:p>
            <a:pPr>
              <a:lnSpc>
                <a:spcPct val="150000"/>
              </a:lnSpc>
            </a:pPr>
            <a:r>
              <a:rPr lang="en-US" sz="2400" b="1" dirty="0"/>
              <a:t>Preprocessing</a:t>
            </a:r>
            <a:endParaRPr lang="en-US" sz="2400" dirty="0"/>
          </a:p>
          <a:p>
            <a:pPr lvl="1">
              <a:lnSpc>
                <a:spcPct val="150000"/>
              </a:lnSpc>
            </a:pPr>
            <a:r>
              <a:rPr lang="en-US" sz="1800" b="1" dirty="0"/>
              <a:t>Centering</a:t>
            </a:r>
            <a:r>
              <a:rPr lang="en-US" sz="1800" dirty="0"/>
              <a:t>: Removed translation for geometry-only focus.</a:t>
            </a:r>
          </a:p>
          <a:p>
            <a:pPr lvl="1">
              <a:lnSpc>
                <a:spcPct val="150000"/>
              </a:lnSpc>
            </a:pPr>
            <a:r>
              <a:rPr lang="en-US" sz="1800" b="1" dirty="0" err="1"/>
              <a:t>Downsampling</a:t>
            </a:r>
            <a:r>
              <a:rPr lang="en-US" sz="1800" dirty="0"/>
              <a:t> </a:t>
            </a:r>
            <a:r>
              <a:rPr lang="en-US" sz="1800" i="1" dirty="0"/>
              <a:t>(Optional)</a:t>
            </a:r>
            <a:r>
              <a:rPr lang="en-US" sz="1800" dirty="0"/>
              <a:t>: Reduced density to ease computation.</a:t>
            </a:r>
          </a:p>
          <a:p>
            <a:pPr lvl="1">
              <a:lnSpc>
                <a:spcPct val="150000"/>
              </a:lnSpc>
            </a:pPr>
            <a:r>
              <a:rPr lang="en-US" sz="1800" b="1" dirty="0"/>
              <a:t>Min Point Filter</a:t>
            </a:r>
            <a:r>
              <a:rPr lang="en-US" sz="1800" dirty="0"/>
              <a:t>: Ensured enough points per patch/window for stable SVD.</a:t>
            </a:r>
          </a:p>
          <a:p>
            <a:pPr lvl="1">
              <a:lnSpc>
                <a:spcPct val="150000"/>
              </a:lnSpc>
            </a:pPr>
            <a:endParaRPr lang="en-US" sz="2000" dirty="0"/>
          </a:p>
          <a:p>
            <a:pPr>
              <a:lnSpc>
                <a:spcPct val="150000"/>
              </a:lnSpc>
            </a:pPr>
            <a:endParaRPr lang="en-US" sz="2400" dirty="0"/>
          </a:p>
        </p:txBody>
      </p:sp>
      <p:sp>
        <p:nvSpPr>
          <p:cNvPr id="4" name="Slide Number Placeholder 3">
            <a:extLst>
              <a:ext uri="{FF2B5EF4-FFF2-40B4-BE49-F238E27FC236}">
                <a16:creationId xmlns:a16="http://schemas.microsoft.com/office/drawing/2014/main" id="{83BB00D3-BA41-B295-C5A6-3277B3AE3F2F}"/>
              </a:ext>
            </a:extLst>
          </p:cNvPr>
          <p:cNvSpPr>
            <a:spLocks noGrp="1"/>
          </p:cNvSpPr>
          <p:nvPr>
            <p:ph type="sldNum" sz="quarter" idx="12"/>
          </p:nvPr>
        </p:nvSpPr>
        <p:spPr/>
        <p:txBody>
          <a:bodyPr/>
          <a:lstStyle/>
          <a:p>
            <a:fld id="{DADAC235-C9E6-487D-8BF0-E0D19F810E81}" type="slidenum">
              <a:rPr lang="en-US" smtClean="0"/>
              <a:t>19</a:t>
            </a:fld>
            <a:endParaRPr lang="en-US"/>
          </a:p>
        </p:txBody>
      </p:sp>
      <p:pic>
        <p:nvPicPr>
          <p:cNvPr id="6" name="Picture 5" descr="A blue squares with white text&#10;&#10;AI-generated content may be incorrect.">
            <a:extLst>
              <a:ext uri="{FF2B5EF4-FFF2-40B4-BE49-F238E27FC236}">
                <a16:creationId xmlns:a16="http://schemas.microsoft.com/office/drawing/2014/main" id="{A3ACB788-0ECE-5FDB-535F-3E4BFF37A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3212034"/>
            <a:ext cx="3398914" cy="3081601"/>
          </a:xfrm>
          <a:prstGeom prst="rect">
            <a:avLst/>
          </a:prstGeom>
        </p:spPr>
      </p:pic>
      <p:pic>
        <p:nvPicPr>
          <p:cNvPr id="8" name="Picture 7" descr="A graph of different colored patches&#10;&#10;AI-generated content may be incorrect.">
            <a:extLst>
              <a:ext uri="{FF2B5EF4-FFF2-40B4-BE49-F238E27FC236}">
                <a16:creationId xmlns:a16="http://schemas.microsoft.com/office/drawing/2014/main" id="{FB8059BD-D489-2DC2-FFEC-060EA3D2BB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0000" y="298715"/>
            <a:ext cx="3080113" cy="2913319"/>
          </a:xfrm>
          <a:prstGeom prst="rect">
            <a:avLst/>
          </a:prstGeom>
        </p:spPr>
      </p:pic>
    </p:spTree>
    <p:extLst>
      <p:ext uri="{BB962C8B-B14F-4D97-AF65-F5344CB8AC3E}">
        <p14:creationId xmlns:p14="http://schemas.microsoft.com/office/powerpoint/2010/main" val="1084352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2B6B-0DF9-2767-37CB-9783252CE935}"/>
              </a:ext>
            </a:extLst>
          </p:cNvPr>
          <p:cNvSpPr>
            <a:spLocks noGrp="1"/>
          </p:cNvSpPr>
          <p:nvPr>
            <p:ph type="title"/>
          </p:nvPr>
        </p:nvSpPr>
        <p:spPr/>
        <p:txBody>
          <a:bodyPr/>
          <a:lstStyle/>
          <a:p>
            <a:r>
              <a:rPr lang="en-US" dirty="0">
                <a:latin typeface="游ゴシック (Body)"/>
              </a:rPr>
              <a:t>Research Problem</a:t>
            </a:r>
          </a:p>
        </p:txBody>
      </p:sp>
      <p:sp>
        <p:nvSpPr>
          <p:cNvPr id="3" name="Content Placeholder 2">
            <a:extLst>
              <a:ext uri="{FF2B5EF4-FFF2-40B4-BE49-F238E27FC236}">
                <a16:creationId xmlns:a16="http://schemas.microsoft.com/office/drawing/2014/main" id="{1C173A82-A73C-4264-B425-5B69ED55C696}"/>
              </a:ext>
            </a:extLst>
          </p:cNvPr>
          <p:cNvSpPr>
            <a:spLocks noGrp="1"/>
          </p:cNvSpPr>
          <p:nvPr>
            <p:ph idx="1"/>
          </p:nvPr>
        </p:nvSpPr>
        <p:spPr/>
        <p:txBody>
          <a:bodyPr/>
          <a:lstStyle/>
          <a:p>
            <a:r>
              <a:rPr lang="en-US" dirty="0"/>
              <a:t>How can Subspace-based methods be used to detect surface irregularities in Point Cloud data?</a:t>
            </a:r>
          </a:p>
        </p:txBody>
      </p:sp>
      <p:sp>
        <p:nvSpPr>
          <p:cNvPr id="4" name="Slide Number Placeholder 3">
            <a:extLst>
              <a:ext uri="{FF2B5EF4-FFF2-40B4-BE49-F238E27FC236}">
                <a16:creationId xmlns:a16="http://schemas.microsoft.com/office/drawing/2014/main" id="{37188781-42C8-4D04-A3E2-A9D6A153AB2F}"/>
              </a:ext>
            </a:extLst>
          </p:cNvPr>
          <p:cNvSpPr>
            <a:spLocks noGrp="1"/>
          </p:cNvSpPr>
          <p:nvPr>
            <p:ph type="sldNum" sz="quarter" idx="12"/>
          </p:nvPr>
        </p:nvSpPr>
        <p:spPr/>
        <p:txBody>
          <a:bodyPr/>
          <a:lstStyle/>
          <a:p>
            <a:fld id="{DADAC235-C9E6-487D-8BF0-E0D19F810E81}" type="slidenum">
              <a:rPr lang="en-US" smtClean="0"/>
              <a:t>2</a:t>
            </a:fld>
            <a:endParaRPr lang="en-US"/>
          </a:p>
        </p:txBody>
      </p:sp>
      <p:pic>
        <p:nvPicPr>
          <p:cNvPr id="6" name="Picture 5">
            <a:extLst>
              <a:ext uri="{FF2B5EF4-FFF2-40B4-BE49-F238E27FC236}">
                <a16:creationId xmlns:a16="http://schemas.microsoft.com/office/drawing/2014/main" id="{553833A4-FACD-4D39-CF9E-E5DAB5DCD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299" y="3429000"/>
            <a:ext cx="2952750" cy="1552575"/>
          </a:xfrm>
          <a:prstGeom prst="rect">
            <a:avLst/>
          </a:prstGeom>
        </p:spPr>
      </p:pic>
      <p:pic>
        <p:nvPicPr>
          <p:cNvPr id="8" name="Picture 7">
            <a:extLst>
              <a:ext uri="{FF2B5EF4-FFF2-40B4-BE49-F238E27FC236}">
                <a16:creationId xmlns:a16="http://schemas.microsoft.com/office/drawing/2014/main" id="{71931175-3887-87B9-D4A5-C2F627142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3834" y="3570239"/>
            <a:ext cx="2466975" cy="1847850"/>
          </a:xfrm>
          <a:prstGeom prst="rect">
            <a:avLst/>
          </a:prstGeom>
        </p:spPr>
      </p:pic>
    </p:spTree>
    <p:extLst>
      <p:ext uri="{BB962C8B-B14F-4D97-AF65-F5344CB8AC3E}">
        <p14:creationId xmlns:p14="http://schemas.microsoft.com/office/powerpoint/2010/main" val="3704462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4DC34-4E2D-9D60-7A61-1B424A59F701}"/>
              </a:ext>
            </a:extLst>
          </p:cNvPr>
          <p:cNvSpPr>
            <a:spLocks noGrp="1"/>
          </p:cNvSpPr>
          <p:nvPr>
            <p:ph type="title"/>
          </p:nvPr>
        </p:nvSpPr>
        <p:spPr>
          <a:xfrm>
            <a:off x="104274" y="0"/>
            <a:ext cx="10515600" cy="1325563"/>
          </a:xfrm>
        </p:spPr>
        <p:txBody>
          <a:bodyPr/>
          <a:lstStyle/>
          <a:p>
            <a:r>
              <a:rPr lang="en-US" b="1" dirty="0"/>
              <a:t>New Problem: Dent Inspection</a:t>
            </a:r>
            <a:endParaRPr lang="en-US" dirty="0"/>
          </a:p>
        </p:txBody>
      </p:sp>
      <p:sp>
        <p:nvSpPr>
          <p:cNvPr id="3" name="Content Placeholder 2">
            <a:extLst>
              <a:ext uri="{FF2B5EF4-FFF2-40B4-BE49-F238E27FC236}">
                <a16:creationId xmlns:a16="http://schemas.microsoft.com/office/drawing/2014/main" id="{2EFA75EA-AE28-DCEE-DE69-FB9FAC9DF795}"/>
              </a:ext>
            </a:extLst>
          </p:cNvPr>
          <p:cNvSpPr>
            <a:spLocks noGrp="1"/>
          </p:cNvSpPr>
          <p:nvPr>
            <p:ph idx="1"/>
          </p:nvPr>
        </p:nvSpPr>
        <p:spPr>
          <a:xfrm>
            <a:off x="256673" y="1523051"/>
            <a:ext cx="7407443" cy="5058223"/>
          </a:xfrm>
        </p:spPr>
        <p:txBody>
          <a:bodyPr>
            <a:normAutofit fontScale="77500" lnSpcReduction="20000"/>
          </a:bodyPr>
          <a:lstStyle/>
          <a:p>
            <a:pPr marL="0" indent="0">
              <a:lnSpc>
                <a:spcPct val="160000"/>
              </a:lnSpc>
              <a:buNone/>
            </a:pPr>
            <a:r>
              <a:rPr lang="en-US" sz="2400" b="1" dirty="0"/>
              <a:t>Motivation</a:t>
            </a:r>
          </a:p>
          <a:p>
            <a:pPr marL="0" indent="0">
              <a:lnSpc>
                <a:spcPct val="160000"/>
              </a:lnSpc>
              <a:buNone/>
            </a:pPr>
            <a:r>
              <a:rPr lang="en-US" sz="2400" dirty="0"/>
              <a:t>Dent inspection is currently a manual, tedious, and subjective process, prone to human error. Dents are subtle, smooth deformations without clear boundaries.</a:t>
            </a:r>
          </a:p>
          <a:p>
            <a:pPr>
              <a:lnSpc>
                <a:spcPct val="160000"/>
              </a:lnSpc>
            </a:pPr>
            <a:endParaRPr lang="en-US" sz="2000" dirty="0"/>
          </a:p>
          <a:p>
            <a:pPr marL="0" indent="0">
              <a:lnSpc>
                <a:spcPct val="160000"/>
              </a:lnSpc>
              <a:buNone/>
            </a:pPr>
            <a:r>
              <a:rPr lang="en-US" sz="3100" b="1" dirty="0"/>
              <a:t>Challenge</a:t>
            </a:r>
            <a:endParaRPr lang="en-US" sz="2600" b="1" dirty="0"/>
          </a:p>
          <a:p>
            <a:pPr marL="0" indent="0">
              <a:lnSpc>
                <a:spcPct val="160000"/>
              </a:lnSpc>
              <a:buNone/>
            </a:pPr>
            <a:r>
              <a:rPr lang="en-US" sz="2600" dirty="0"/>
              <a:t>How do we automatically segment these dents from 3D point clouds?</a:t>
            </a:r>
          </a:p>
          <a:p>
            <a:pPr lvl="1">
              <a:lnSpc>
                <a:spcPct val="160000"/>
              </a:lnSpc>
            </a:pPr>
            <a:r>
              <a:rPr lang="en-US" sz="2100" dirty="0"/>
              <a:t>Lack of labeled training data is a major hurdle.</a:t>
            </a:r>
          </a:p>
          <a:p>
            <a:pPr lvl="1">
              <a:lnSpc>
                <a:spcPct val="160000"/>
              </a:lnSpc>
            </a:pPr>
            <a:r>
              <a:rPr lang="en-US" sz="2100" dirty="0"/>
              <a:t>Dents have no distinctive features.</a:t>
            </a:r>
          </a:p>
          <a:p>
            <a:pPr lvl="1">
              <a:lnSpc>
                <a:spcPct val="160000"/>
              </a:lnSpc>
            </a:pPr>
            <a:r>
              <a:rPr lang="en-US" sz="2100" dirty="0"/>
              <a:t>Engineers require interpretable and trustworthy results.</a:t>
            </a:r>
          </a:p>
          <a:p>
            <a:pPr marL="0" indent="0">
              <a:lnSpc>
                <a:spcPct val="160000"/>
              </a:lnSpc>
              <a:buNone/>
            </a:pPr>
            <a:endParaRPr lang="en-US" sz="2600" b="1" dirty="0"/>
          </a:p>
          <a:p>
            <a:pPr>
              <a:lnSpc>
                <a:spcPct val="160000"/>
              </a:lnSpc>
            </a:pPr>
            <a:endParaRPr lang="en-US" sz="2000" dirty="0"/>
          </a:p>
        </p:txBody>
      </p:sp>
      <p:sp>
        <p:nvSpPr>
          <p:cNvPr id="4" name="Slide Number Placeholder 3">
            <a:extLst>
              <a:ext uri="{FF2B5EF4-FFF2-40B4-BE49-F238E27FC236}">
                <a16:creationId xmlns:a16="http://schemas.microsoft.com/office/drawing/2014/main" id="{9F5D6CD8-436F-DC40-20F0-7088EFEEE316}"/>
              </a:ext>
            </a:extLst>
          </p:cNvPr>
          <p:cNvSpPr>
            <a:spLocks noGrp="1"/>
          </p:cNvSpPr>
          <p:nvPr>
            <p:ph type="sldNum" sz="quarter" idx="12"/>
          </p:nvPr>
        </p:nvSpPr>
        <p:spPr/>
        <p:txBody>
          <a:bodyPr/>
          <a:lstStyle/>
          <a:p>
            <a:fld id="{DADAC235-C9E6-487D-8BF0-E0D19F810E81}" type="slidenum">
              <a:rPr lang="en-US" smtClean="0"/>
              <a:t>20</a:t>
            </a:fld>
            <a:endParaRPr lang="en-US"/>
          </a:p>
        </p:txBody>
      </p:sp>
      <p:pic>
        <p:nvPicPr>
          <p:cNvPr id="6" name="Picture 5">
            <a:extLst>
              <a:ext uri="{FF2B5EF4-FFF2-40B4-BE49-F238E27FC236}">
                <a16:creationId xmlns:a16="http://schemas.microsoft.com/office/drawing/2014/main" id="{CF6B6570-8FBF-0FA0-2BB2-4780A1D9D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333" y="1325563"/>
            <a:ext cx="4578993" cy="2356100"/>
          </a:xfrm>
          <a:prstGeom prst="rect">
            <a:avLst/>
          </a:prstGeom>
        </p:spPr>
      </p:pic>
    </p:spTree>
    <p:extLst>
      <p:ext uri="{BB962C8B-B14F-4D97-AF65-F5344CB8AC3E}">
        <p14:creationId xmlns:p14="http://schemas.microsoft.com/office/powerpoint/2010/main" val="2692423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43912-4CCB-7EEC-CC9E-FC607648394A}"/>
              </a:ext>
            </a:extLst>
          </p:cNvPr>
          <p:cNvSpPr>
            <a:spLocks noGrp="1"/>
          </p:cNvSpPr>
          <p:nvPr>
            <p:ph type="title"/>
          </p:nvPr>
        </p:nvSpPr>
        <p:spPr/>
        <p:txBody>
          <a:bodyPr/>
          <a:lstStyle/>
          <a:p>
            <a:r>
              <a:rPr lang="en-US" b="1" dirty="0"/>
              <a:t>Connecting Previous Work</a:t>
            </a:r>
            <a:br>
              <a:rPr lang="en-US" b="1" dirty="0"/>
            </a:br>
            <a:endParaRPr lang="en-US" dirty="0"/>
          </a:p>
        </p:txBody>
      </p:sp>
      <p:sp>
        <p:nvSpPr>
          <p:cNvPr id="3" name="Content Placeholder 2">
            <a:extLst>
              <a:ext uri="{FF2B5EF4-FFF2-40B4-BE49-F238E27FC236}">
                <a16:creationId xmlns:a16="http://schemas.microsoft.com/office/drawing/2014/main" id="{C18342F6-DE26-80E6-3B37-FF5674A6A591}"/>
              </a:ext>
            </a:extLst>
          </p:cNvPr>
          <p:cNvSpPr>
            <a:spLocks noGrp="1"/>
          </p:cNvSpPr>
          <p:nvPr>
            <p:ph idx="1"/>
          </p:nvPr>
        </p:nvSpPr>
        <p:spPr>
          <a:xfrm>
            <a:off x="838200" y="1253330"/>
            <a:ext cx="10515600" cy="4798553"/>
          </a:xfrm>
        </p:spPr>
        <p:txBody>
          <a:bodyPr>
            <a:normAutofit/>
          </a:bodyPr>
          <a:lstStyle/>
          <a:p>
            <a:pPr marL="0" indent="0">
              <a:lnSpc>
                <a:spcPct val="150000"/>
              </a:lnSpc>
              <a:buNone/>
            </a:pPr>
            <a:r>
              <a:rPr lang="en-US" sz="4000" b="1" dirty="0"/>
              <a:t>Recap of Initial Research</a:t>
            </a:r>
          </a:p>
          <a:p>
            <a:pPr marL="0" indent="0">
              <a:lnSpc>
                <a:spcPct val="150000"/>
              </a:lnSpc>
              <a:buNone/>
            </a:pPr>
            <a:r>
              <a:rPr lang="en-US" sz="3200" dirty="0"/>
              <a:t>We explored Shape Subspace methods on synthetic floors.</a:t>
            </a:r>
          </a:p>
          <a:p>
            <a:pPr lvl="1">
              <a:lnSpc>
                <a:spcPct val="150000"/>
              </a:lnSpc>
            </a:pPr>
            <a:r>
              <a:rPr lang="en-US" sz="2800" b="1" dirty="0"/>
              <a:t>Fixed Patch Analysis:</a:t>
            </a:r>
            <a:r>
              <a:rPr lang="en-US" sz="2800" dirty="0"/>
              <a:t> Successfully detected known patterns (bumps, ridges).</a:t>
            </a:r>
          </a:p>
          <a:p>
            <a:pPr lvl="1">
              <a:lnSpc>
                <a:spcPct val="150000"/>
              </a:lnSpc>
            </a:pPr>
            <a:r>
              <a:rPr lang="en-US" sz="2800" b="1" dirty="0"/>
              <a:t>Sliding Window Extension:</a:t>
            </a:r>
            <a:r>
              <a:rPr lang="en-US" sz="2800" dirty="0"/>
              <a:t> Provided 3.5x higher resolution and handled noisy, real-world PLY files more effectively.</a:t>
            </a:r>
          </a:p>
          <a:p>
            <a:endParaRPr lang="en-US" dirty="0"/>
          </a:p>
        </p:txBody>
      </p:sp>
      <p:sp>
        <p:nvSpPr>
          <p:cNvPr id="4" name="Slide Number Placeholder 3">
            <a:extLst>
              <a:ext uri="{FF2B5EF4-FFF2-40B4-BE49-F238E27FC236}">
                <a16:creationId xmlns:a16="http://schemas.microsoft.com/office/drawing/2014/main" id="{519D5977-AB89-DC1D-0A58-22F3E244297C}"/>
              </a:ext>
            </a:extLst>
          </p:cNvPr>
          <p:cNvSpPr>
            <a:spLocks noGrp="1"/>
          </p:cNvSpPr>
          <p:nvPr>
            <p:ph type="sldNum" sz="quarter" idx="12"/>
          </p:nvPr>
        </p:nvSpPr>
        <p:spPr/>
        <p:txBody>
          <a:bodyPr/>
          <a:lstStyle/>
          <a:p>
            <a:fld id="{DADAC235-C9E6-487D-8BF0-E0D19F810E81}" type="slidenum">
              <a:rPr lang="en-US" smtClean="0"/>
              <a:t>21</a:t>
            </a:fld>
            <a:endParaRPr lang="en-US"/>
          </a:p>
        </p:txBody>
      </p:sp>
    </p:spTree>
    <p:extLst>
      <p:ext uri="{BB962C8B-B14F-4D97-AF65-F5344CB8AC3E}">
        <p14:creationId xmlns:p14="http://schemas.microsoft.com/office/powerpoint/2010/main" val="730217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28E19-256A-7A4F-82F0-CE8ED34C0291}"/>
              </a:ext>
            </a:extLst>
          </p:cNvPr>
          <p:cNvSpPr>
            <a:spLocks noGrp="1"/>
          </p:cNvSpPr>
          <p:nvPr>
            <p:ph type="title"/>
          </p:nvPr>
        </p:nvSpPr>
        <p:spPr/>
        <p:txBody>
          <a:bodyPr/>
          <a:lstStyle/>
          <a:p>
            <a:r>
              <a:rPr lang="en-US" b="1" dirty="0"/>
              <a:t>A Solution: </a:t>
            </a:r>
            <a:r>
              <a:rPr lang="en-US" b="1" dirty="0" err="1"/>
              <a:t>DentNet's</a:t>
            </a:r>
            <a:r>
              <a:rPr lang="en-US" b="1" dirty="0"/>
              <a:t> 2.5D Strategy</a:t>
            </a:r>
            <a:br>
              <a:rPr lang="en-US" b="1" dirty="0"/>
            </a:br>
            <a:endParaRPr lang="en-US" dirty="0"/>
          </a:p>
        </p:txBody>
      </p:sp>
      <p:sp>
        <p:nvSpPr>
          <p:cNvPr id="3" name="Content Placeholder 2">
            <a:extLst>
              <a:ext uri="{FF2B5EF4-FFF2-40B4-BE49-F238E27FC236}">
                <a16:creationId xmlns:a16="http://schemas.microsoft.com/office/drawing/2014/main" id="{41235D60-381B-0B5E-0FF3-B63536D4F318}"/>
              </a:ext>
            </a:extLst>
          </p:cNvPr>
          <p:cNvSpPr>
            <a:spLocks noGrp="1"/>
          </p:cNvSpPr>
          <p:nvPr>
            <p:ph idx="1"/>
          </p:nvPr>
        </p:nvSpPr>
        <p:spPr/>
        <p:txBody>
          <a:bodyPr>
            <a:normAutofit fontScale="92500" lnSpcReduction="20000"/>
          </a:bodyPr>
          <a:lstStyle/>
          <a:p>
            <a:pPr marL="0" indent="0">
              <a:lnSpc>
                <a:spcPct val="150000"/>
              </a:lnSpc>
              <a:buNone/>
            </a:pPr>
            <a:r>
              <a:rPr lang="en-US" b="1" dirty="0"/>
              <a:t>Handling 3D Data Efficiently</a:t>
            </a:r>
          </a:p>
          <a:p>
            <a:pPr marL="0" indent="0">
              <a:lnSpc>
                <a:spcPct val="150000"/>
              </a:lnSpc>
              <a:buNone/>
            </a:pPr>
            <a:r>
              <a:rPr lang="en-US" dirty="0"/>
              <a:t>The </a:t>
            </a:r>
            <a:r>
              <a:rPr lang="en-US" dirty="0" err="1"/>
              <a:t>DentNet</a:t>
            </a:r>
            <a:r>
              <a:rPr lang="en-US" dirty="0"/>
              <a:t> paper introduces an elegant 2.5D strategy:</a:t>
            </a:r>
          </a:p>
          <a:p>
            <a:pPr lvl="1">
              <a:lnSpc>
                <a:spcPct val="150000"/>
              </a:lnSpc>
            </a:pPr>
            <a:r>
              <a:rPr lang="en-US" b="1" dirty="0"/>
              <a:t>Quadric Surface Fitting:</a:t>
            </a:r>
            <a:r>
              <a:rPr lang="en-US" dirty="0"/>
              <a:t> A bivariate quadratic function, z(</a:t>
            </a:r>
            <a:r>
              <a:rPr lang="en-US" dirty="0" err="1"/>
              <a:t>x,y</a:t>
            </a:r>
            <a:r>
              <a:rPr lang="en-US" dirty="0"/>
              <a:t>), is fit to the 3D point cloud to capture the baseline aircraft curvature.</a:t>
            </a:r>
          </a:p>
          <a:p>
            <a:pPr lvl="1">
              <a:lnSpc>
                <a:spcPct val="150000"/>
              </a:lnSpc>
            </a:pPr>
            <a:r>
              <a:rPr lang="en-US" b="1" dirty="0"/>
              <a:t>Residual Calculation:</a:t>
            </a:r>
            <a:r>
              <a:rPr lang="en-US" dirty="0"/>
              <a:t> The distance of each point from this fitted surface is calculated. Dents appear as high-residual regions.</a:t>
            </a:r>
          </a:p>
          <a:p>
            <a:pPr marL="0" indent="0">
              <a:lnSpc>
                <a:spcPct val="150000"/>
              </a:lnSpc>
              <a:buNone/>
            </a:pPr>
            <a:r>
              <a:rPr lang="en-US" dirty="0"/>
              <a:t>This effectively converts the complex 3D data into a 2D residual map, which is fast, memory-efficient, and highlights deformations for a CNN.</a:t>
            </a:r>
          </a:p>
          <a:p>
            <a:endParaRPr lang="en-US" dirty="0"/>
          </a:p>
        </p:txBody>
      </p:sp>
      <p:sp>
        <p:nvSpPr>
          <p:cNvPr id="4" name="Slide Number Placeholder 3">
            <a:extLst>
              <a:ext uri="{FF2B5EF4-FFF2-40B4-BE49-F238E27FC236}">
                <a16:creationId xmlns:a16="http://schemas.microsoft.com/office/drawing/2014/main" id="{DB2A588F-CAED-78A2-CA3C-2E845AFFCFB9}"/>
              </a:ext>
            </a:extLst>
          </p:cNvPr>
          <p:cNvSpPr>
            <a:spLocks noGrp="1"/>
          </p:cNvSpPr>
          <p:nvPr>
            <p:ph type="sldNum" sz="quarter" idx="12"/>
          </p:nvPr>
        </p:nvSpPr>
        <p:spPr/>
        <p:txBody>
          <a:bodyPr/>
          <a:lstStyle/>
          <a:p>
            <a:fld id="{DADAC235-C9E6-487D-8BF0-E0D19F810E81}" type="slidenum">
              <a:rPr lang="en-US" smtClean="0"/>
              <a:t>22</a:t>
            </a:fld>
            <a:endParaRPr lang="en-US"/>
          </a:p>
        </p:txBody>
      </p:sp>
      <p:pic>
        <p:nvPicPr>
          <p:cNvPr id="6" name="Picture 5">
            <a:extLst>
              <a:ext uri="{FF2B5EF4-FFF2-40B4-BE49-F238E27FC236}">
                <a16:creationId xmlns:a16="http://schemas.microsoft.com/office/drawing/2014/main" id="{431A4189-4CA8-B55E-3681-9FC59FEE5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5033" y="1049569"/>
            <a:ext cx="3854334" cy="1641012"/>
          </a:xfrm>
          <a:prstGeom prst="rect">
            <a:avLst/>
          </a:prstGeom>
        </p:spPr>
      </p:pic>
    </p:spTree>
    <p:extLst>
      <p:ext uri="{BB962C8B-B14F-4D97-AF65-F5344CB8AC3E}">
        <p14:creationId xmlns:p14="http://schemas.microsoft.com/office/powerpoint/2010/main" val="123304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E23F-201B-C5FD-2035-441C494FB544}"/>
              </a:ext>
            </a:extLst>
          </p:cNvPr>
          <p:cNvSpPr>
            <a:spLocks noGrp="1"/>
          </p:cNvSpPr>
          <p:nvPr>
            <p:ph type="title"/>
          </p:nvPr>
        </p:nvSpPr>
        <p:spPr/>
        <p:txBody>
          <a:bodyPr/>
          <a:lstStyle/>
          <a:p>
            <a:r>
              <a:rPr lang="en-US" b="1" dirty="0" err="1"/>
              <a:t>DentNet</a:t>
            </a:r>
            <a:r>
              <a:rPr lang="en-US" b="1" dirty="0"/>
              <a:t> Architecture (U-Net FCN)</a:t>
            </a:r>
            <a:endParaRPr lang="en-US" dirty="0"/>
          </a:p>
        </p:txBody>
      </p:sp>
      <p:sp>
        <p:nvSpPr>
          <p:cNvPr id="3" name="Content Placeholder 2">
            <a:extLst>
              <a:ext uri="{FF2B5EF4-FFF2-40B4-BE49-F238E27FC236}">
                <a16:creationId xmlns:a16="http://schemas.microsoft.com/office/drawing/2014/main" id="{299C707E-40DD-0C50-E601-92F50F0C18C8}"/>
              </a:ext>
            </a:extLst>
          </p:cNvPr>
          <p:cNvSpPr>
            <a:spLocks noGrp="1"/>
          </p:cNvSpPr>
          <p:nvPr>
            <p:ph idx="1"/>
          </p:nvPr>
        </p:nvSpPr>
        <p:spPr>
          <a:xfrm>
            <a:off x="116305" y="1669507"/>
            <a:ext cx="6699467" cy="4823368"/>
          </a:xfrm>
        </p:spPr>
        <p:txBody>
          <a:bodyPr>
            <a:normAutofit fontScale="62500" lnSpcReduction="20000"/>
          </a:bodyPr>
          <a:lstStyle/>
          <a:p>
            <a:pPr marL="0" indent="0">
              <a:lnSpc>
                <a:spcPct val="150000"/>
              </a:lnSpc>
              <a:buNone/>
            </a:pPr>
            <a:r>
              <a:rPr lang="en-US" b="1" dirty="0"/>
              <a:t>A U-Net for Segmentation</a:t>
            </a:r>
          </a:p>
          <a:p>
            <a:pPr marL="0" indent="0">
              <a:lnSpc>
                <a:spcPct val="150000"/>
              </a:lnSpc>
              <a:buNone/>
            </a:pPr>
            <a:r>
              <a:rPr lang="en-US" dirty="0" err="1"/>
              <a:t>DentNet</a:t>
            </a:r>
            <a:r>
              <a:rPr lang="en-US" dirty="0"/>
              <a:t> uses a Fully Convolutional Network based on the U-Net architecture.</a:t>
            </a:r>
          </a:p>
          <a:p>
            <a:pPr lvl="1">
              <a:lnSpc>
                <a:spcPct val="150000"/>
              </a:lnSpc>
            </a:pPr>
            <a:r>
              <a:rPr lang="en-US" b="1" dirty="0"/>
              <a:t>Encoder (</a:t>
            </a:r>
            <a:r>
              <a:rPr lang="en-US" b="1" dirty="0" err="1"/>
              <a:t>Downsampling</a:t>
            </a:r>
            <a:r>
              <a:rPr lang="en-US" b="1" dirty="0"/>
              <a:t>):</a:t>
            </a:r>
            <a:r>
              <a:rPr lang="en-US" dirty="0"/>
              <a:t> Extracts features at multiple scales, with a 1024-channel bottleneck.</a:t>
            </a:r>
          </a:p>
          <a:p>
            <a:pPr lvl="1">
              <a:lnSpc>
                <a:spcPct val="150000"/>
              </a:lnSpc>
            </a:pPr>
            <a:r>
              <a:rPr lang="en-US" b="1" dirty="0"/>
              <a:t>Decoder (</a:t>
            </a:r>
            <a:r>
              <a:rPr lang="en-US" b="1" dirty="0" err="1"/>
              <a:t>Upsampling</a:t>
            </a:r>
            <a:r>
              <a:rPr lang="en-US" b="1" dirty="0"/>
              <a:t>):</a:t>
            </a:r>
            <a:r>
              <a:rPr lang="en-US" dirty="0"/>
              <a:t> Reconstructs the full-size segmentation mask.</a:t>
            </a:r>
          </a:p>
          <a:p>
            <a:pPr lvl="1">
              <a:lnSpc>
                <a:spcPct val="150000"/>
              </a:lnSpc>
            </a:pPr>
            <a:r>
              <a:rPr lang="en-US" b="1" dirty="0"/>
              <a:t>Skip Connections:</a:t>
            </a:r>
            <a:r>
              <a:rPr lang="en-US" dirty="0"/>
              <a:t> Propagate fine details from the encoder to the decoder, crucial for precise boundaries.</a:t>
            </a:r>
          </a:p>
          <a:p>
            <a:pPr marL="0" indent="0">
              <a:lnSpc>
                <a:spcPct val="150000"/>
              </a:lnSpc>
              <a:buNone/>
            </a:pPr>
            <a:r>
              <a:rPr lang="en-US" dirty="0"/>
              <a:t>The model was trained on 30,000 synthetic samples and achieved </a:t>
            </a:r>
            <a:r>
              <a:rPr lang="en-US" b="1" dirty="0"/>
              <a:t>99.24% </a:t>
            </a:r>
            <a:r>
              <a:rPr lang="en-US" b="1" dirty="0" err="1"/>
              <a:t>IoU</a:t>
            </a:r>
            <a:r>
              <a:rPr lang="en-US" dirty="0"/>
              <a:t> (Intersection over Union) on synthetic validation data.</a:t>
            </a:r>
          </a:p>
          <a:p>
            <a:pPr>
              <a:lnSpc>
                <a:spcPct val="150000"/>
              </a:lnSpc>
            </a:pPr>
            <a:endParaRPr lang="en-US" dirty="0"/>
          </a:p>
        </p:txBody>
      </p:sp>
      <p:sp>
        <p:nvSpPr>
          <p:cNvPr id="4" name="Slide Number Placeholder 3">
            <a:extLst>
              <a:ext uri="{FF2B5EF4-FFF2-40B4-BE49-F238E27FC236}">
                <a16:creationId xmlns:a16="http://schemas.microsoft.com/office/drawing/2014/main" id="{4215CAE4-947C-61DD-2D70-1B2F8681AD41}"/>
              </a:ext>
            </a:extLst>
          </p:cNvPr>
          <p:cNvSpPr>
            <a:spLocks noGrp="1"/>
          </p:cNvSpPr>
          <p:nvPr>
            <p:ph type="sldNum" sz="quarter" idx="12"/>
          </p:nvPr>
        </p:nvSpPr>
        <p:spPr/>
        <p:txBody>
          <a:bodyPr/>
          <a:lstStyle/>
          <a:p>
            <a:fld id="{DADAC235-C9E6-487D-8BF0-E0D19F810E81}" type="slidenum">
              <a:rPr lang="en-US" smtClean="0"/>
              <a:t>23</a:t>
            </a:fld>
            <a:endParaRPr lang="en-US"/>
          </a:p>
        </p:txBody>
      </p:sp>
      <p:pic>
        <p:nvPicPr>
          <p:cNvPr id="6" name="Picture 5">
            <a:extLst>
              <a:ext uri="{FF2B5EF4-FFF2-40B4-BE49-F238E27FC236}">
                <a16:creationId xmlns:a16="http://schemas.microsoft.com/office/drawing/2014/main" id="{3BB6777F-30F6-9312-BA96-C1C809F1F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772" y="1849981"/>
            <a:ext cx="4882934" cy="3518986"/>
          </a:xfrm>
          <a:prstGeom prst="rect">
            <a:avLst/>
          </a:prstGeom>
        </p:spPr>
      </p:pic>
    </p:spTree>
    <p:extLst>
      <p:ext uri="{BB962C8B-B14F-4D97-AF65-F5344CB8AC3E}">
        <p14:creationId xmlns:p14="http://schemas.microsoft.com/office/powerpoint/2010/main" val="2934570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C7D1-9011-3BD0-CB17-8C71DF6DA731}"/>
              </a:ext>
            </a:extLst>
          </p:cNvPr>
          <p:cNvSpPr>
            <a:spLocks noGrp="1"/>
          </p:cNvSpPr>
          <p:nvPr>
            <p:ph type="title"/>
          </p:nvPr>
        </p:nvSpPr>
        <p:spPr/>
        <p:txBody>
          <a:bodyPr/>
          <a:lstStyle/>
          <a:p>
            <a:r>
              <a:rPr lang="en-US" b="1" dirty="0" err="1"/>
              <a:t>DentNet</a:t>
            </a:r>
            <a:r>
              <a:rPr lang="en-US" b="1" dirty="0"/>
              <a:t> Synthetic Test Results</a:t>
            </a:r>
            <a:endParaRPr lang="en-US" dirty="0"/>
          </a:p>
        </p:txBody>
      </p:sp>
      <p:sp>
        <p:nvSpPr>
          <p:cNvPr id="3" name="Content Placeholder 2">
            <a:extLst>
              <a:ext uri="{FF2B5EF4-FFF2-40B4-BE49-F238E27FC236}">
                <a16:creationId xmlns:a16="http://schemas.microsoft.com/office/drawing/2014/main" id="{9C7231EF-A325-16C0-4364-6E7677540880}"/>
              </a:ext>
            </a:extLst>
          </p:cNvPr>
          <p:cNvSpPr>
            <a:spLocks noGrp="1"/>
          </p:cNvSpPr>
          <p:nvPr>
            <p:ph idx="1"/>
          </p:nvPr>
        </p:nvSpPr>
        <p:spPr>
          <a:xfrm>
            <a:off x="370840" y="1449864"/>
            <a:ext cx="4963160" cy="3958272"/>
          </a:xfrm>
        </p:spPr>
        <p:txBody>
          <a:bodyPr>
            <a:normAutofit fontScale="62500" lnSpcReduction="20000"/>
          </a:bodyPr>
          <a:lstStyle/>
          <a:p>
            <a:pPr marL="0" indent="0">
              <a:lnSpc>
                <a:spcPct val="150000"/>
              </a:lnSpc>
              <a:buNone/>
            </a:pPr>
            <a:r>
              <a:rPr lang="en-US" b="1" dirty="0"/>
              <a:t>Performance on Synthetic Data</a:t>
            </a:r>
          </a:p>
          <a:p>
            <a:pPr marL="0" indent="0">
              <a:lnSpc>
                <a:spcPct val="150000"/>
              </a:lnSpc>
              <a:buNone/>
            </a:pPr>
            <a:r>
              <a:rPr lang="en-US" dirty="0"/>
              <a:t>On a synthetic test sample, </a:t>
            </a:r>
            <a:r>
              <a:rPr lang="en-US" dirty="0" err="1"/>
              <a:t>DentNet</a:t>
            </a:r>
            <a:r>
              <a:rPr lang="en-US" dirty="0"/>
              <a:t> achieves </a:t>
            </a:r>
            <a:r>
              <a:rPr lang="en-US" b="1" dirty="0"/>
              <a:t>98.97% </a:t>
            </a:r>
            <a:r>
              <a:rPr lang="en-US" b="1" dirty="0" err="1"/>
              <a:t>IoU</a:t>
            </a:r>
            <a:r>
              <a:rPr lang="en-US" dirty="0"/>
              <a:t>.</a:t>
            </a:r>
          </a:p>
          <a:p>
            <a:pPr marL="0" indent="0">
              <a:lnSpc>
                <a:spcPct val="150000"/>
              </a:lnSpc>
              <a:buNone/>
            </a:pPr>
            <a:r>
              <a:rPr lang="en-US" dirty="0"/>
              <a:t>The output shows:</a:t>
            </a:r>
          </a:p>
          <a:p>
            <a:pPr lvl="1">
              <a:lnSpc>
                <a:spcPct val="150000"/>
              </a:lnSpc>
            </a:pPr>
            <a:r>
              <a:rPr lang="en-US" b="1" dirty="0"/>
              <a:t>Input Residuals:</a:t>
            </a:r>
            <a:r>
              <a:rPr lang="en-US" dirty="0"/>
              <a:t> The dent is clearly visible as a blue depression.</a:t>
            </a:r>
          </a:p>
          <a:p>
            <a:pPr lvl="1">
              <a:lnSpc>
                <a:spcPct val="150000"/>
              </a:lnSpc>
            </a:pPr>
            <a:r>
              <a:rPr lang="en-US" b="1" dirty="0"/>
              <a:t>Probability Map:</a:t>
            </a:r>
            <a:r>
              <a:rPr lang="en-US" dirty="0"/>
              <a:t> Hot colors indicate high confidence of a dent.</a:t>
            </a:r>
          </a:p>
          <a:p>
            <a:pPr lvl="1">
              <a:lnSpc>
                <a:spcPct val="150000"/>
              </a:lnSpc>
            </a:pPr>
            <a:r>
              <a:rPr lang="en-US" b="1" dirty="0"/>
              <a:t>Final Prediction:</a:t>
            </a:r>
            <a:r>
              <a:rPr lang="en-US" dirty="0"/>
              <a:t> The boundaries are smooth, accurate, and (green) match the ground truth.</a:t>
            </a:r>
          </a:p>
          <a:p>
            <a:endParaRPr lang="en-US" dirty="0"/>
          </a:p>
        </p:txBody>
      </p:sp>
      <p:sp>
        <p:nvSpPr>
          <p:cNvPr id="4" name="Slide Number Placeholder 3">
            <a:extLst>
              <a:ext uri="{FF2B5EF4-FFF2-40B4-BE49-F238E27FC236}">
                <a16:creationId xmlns:a16="http://schemas.microsoft.com/office/drawing/2014/main" id="{FD3DB757-895A-17D9-97C6-9C99FA73BDCD}"/>
              </a:ext>
            </a:extLst>
          </p:cNvPr>
          <p:cNvSpPr>
            <a:spLocks noGrp="1"/>
          </p:cNvSpPr>
          <p:nvPr>
            <p:ph type="sldNum" sz="quarter" idx="12"/>
          </p:nvPr>
        </p:nvSpPr>
        <p:spPr/>
        <p:txBody>
          <a:bodyPr/>
          <a:lstStyle/>
          <a:p>
            <a:fld id="{DADAC235-C9E6-487D-8BF0-E0D19F810E81}" type="slidenum">
              <a:rPr lang="en-US" smtClean="0"/>
              <a:t>24</a:t>
            </a:fld>
            <a:endParaRPr lang="en-US"/>
          </a:p>
        </p:txBody>
      </p:sp>
      <p:pic>
        <p:nvPicPr>
          <p:cNvPr id="8" name="Picture 7">
            <a:extLst>
              <a:ext uri="{FF2B5EF4-FFF2-40B4-BE49-F238E27FC236}">
                <a16:creationId xmlns:a16="http://schemas.microsoft.com/office/drawing/2014/main" id="{AE4DA6DB-D294-15A8-2F4A-A83BF898A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361" y="1435941"/>
            <a:ext cx="2580640" cy="2451608"/>
          </a:xfrm>
          <a:prstGeom prst="rect">
            <a:avLst/>
          </a:prstGeom>
        </p:spPr>
      </p:pic>
      <p:pic>
        <p:nvPicPr>
          <p:cNvPr id="10" name="Picture 9">
            <a:extLst>
              <a:ext uri="{FF2B5EF4-FFF2-40B4-BE49-F238E27FC236}">
                <a16:creationId xmlns:a16="http://schemas.microsoft.com/office/drawing/2014/main" id="{9F0F8380-F76A-979B-0FFD-5934F4446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5946" y="3932068"/>
            <a:ext cx="2441954" cy="2433009"/>
          </a:xfrm>
          <a:prstGeom prst="rect">
            <a:avLst/>
          </a:prstGeom>
        </p:spPr>
      </p:pic>
      <p:pic>
        <p:nvPicPr>
          <p:cNvPr id="12" name="Picture 11">
            <a:extLst>
              <a:ext uri="{FF2B5EF4-FFF2-40B4-BE49-F238E27FC236}">
                <a16:creationId xmlns:a16="http://schemas.microsoft.com/office/drawing/2014/main" id="{670043DC-F82F-2A39-B1B3-8AC03D5730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1981" y="1387538"/>
            <a:ext cx="2631838" cy="2500011"/>
          </a:xfrm>
          <a:prstGeom prst="rect">
            <a:avLst/>
          </a:prstGeom>
        </p:spPr>
      </p:pic>
    </p:spTree>
    <p:extLst>
      <p:ext uri="{BB962C8B-B14F-4D97-AF65-F5344CB8AC3E}">
        <p14:creationId xmlns:p14="http://schemas.microsoft.com/office/powerpoint/2010/main" val="68801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CF5F9-92D2-D7EA-2E35-667829BB0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450180-4110-62D5-A227-0E9647CE0288}"/>
              </a:ext>
            </a:extLst>
          </p:cNvPr>
          <p:cNvSpPr>
            <a:spLocks noGrp="1"/>
          </p:cNvSpPr>
          <p:nvPr>
            <p:ph type="title"/>
          </p:nvPr>
        </p:nvSpPr>
        <p:spPr>
          <a:xfrm>
            <a:off x="314502" y="80386"/>
            <a:ext cx="10515600" cy="1325563"/>
          </a:xfrm>
        </p:spPr>
        <p:txBody>
          <a:bodyPr>
            <a:normAutofit/>
          </a:bodyPr>
          <a:lstStyle/>
          <a:p>
            <a:r>
              <a:rPr lang="en-US" sz="4000" b="1" dirty="0"/>
              <a:t>Our Approach: Patch-Based Subspace</a:t>
            </a:r>
            <a:endParaRPr lang="en-US" sz="4000" dirty="0">
              <a:latin typeface="游ゴシック (Body)"/>
            </a:endParaRPr>
          </a:p>
        </p:txBody>
      </p:sp>
      <p:sp>
        <p:nvSpPr>
          <p:cNvPr id="22" name="Slide Number Placeholder 21">
            <a:extLst>
              <a:ext uri="{FF2B5EF4-FFF2-40B4-BE49-F238E27FC236}">
                <a16:creationId xmlns:a16="http://schemas.microsoft.com/office/drawing/2014/main" id="{F01B5CBB-F768-AA83-67BF-E5F0518C6F82}"/>
              </a:ext>
            </a:extLst>
          </p:cNvPr>
          <p:cNvSpPr>
            <a:spLocks noGrp="1"/>
          </p:cNvSpPr>
          <p:nvPr>
            <p:ph type="sldNum" sz="quarter" idx="12"/>
          </p:nvPr>
        </p:nvSpPr>
        <p:spPr/>
        <p:txBody>
          <a:bodyPr/>
          <a:lstStyle/>
          <a:p>
            <a:fld id="{DADAC235-C9E6-487D-8BF0-E0D19F810E81}" type="slidenum">
              <a:rPr lang="en-US" smtClean="0"/>
              <a:t>25</a:t>
            </a:fld>
            <a:endParaRPr lang="en-US"/>
          </a:p>
        </p:txBody>
      </p:sp>
      <p:sp>
        <p:nvSpPr>
          <p:cNvPr id="9" name="Arrow: Right 8">
            <a:extLst>
              <a:ext uri="{FF2B5EF4-FFF2-40B4-BE49-F238E27FC236}">
                <a16:creationId xmlns:a16="http://schemas.microsoft.com/office/drawing/2014/main" id="{9804BB79-7161-484B-C230-4100A438BDC0}"/>
              </a:ext>
            </a:extLst>
          </p:cNvPr>
          <p:cNvSpPr/>
          <p:nvPr/>
        </p:nvSpPr>
        <p:spPr>
          <a:xfrm>
            <a:off x="2158323" y="1902738"/>
            <a:ext cx="594659" cy="46850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1B38152-F443-B4EC-A62E-84F47E41C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1729" y="1041934"/>
            <a:ext cx="2099709" cy="2078229"/>
          </a:xfrm>
          <a:prstGeom prst="rect">
            <a:avLst/>
          </a:prstGeom>
        </p:spPr>
      </p:pic>
      <p:sp>
        <p:nvSpPr>
          <p:cNvPr id="16" name="Arrow: Right 15">
            <a:extLst>
              <a:ext uri="{FF2B5EF4-FFF2-40B4-BE49-F238E27FC236}">
                <a16:creationId xmlns:a16="http://schemas.microsoft.com/office/drawing/2014/main" id="{D121D0BE-3838-64BB-80FE-2784F7668696}"/>
              </a:ext>
            </a:extLst>
          </p:cNvPr>
          <p:cNvSpPr/>
          <p:nvPr/>
        </p:nvSpPr>
        <p:spPr>
          <a:xfrm>
            <a:off x="5809342" y="1922155"/>
            <a:ext cx="594659" cy="46850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F5B6DDA-0D19-3429-E95D-81976D1DA134}"/>
              </a:ext>
            </a:extLst>
          </p:cNvPr>
          <p:cNvSpPr txBox="1"/>
          <p:nvPr/>
        </p:nvSpPr>
        <p:spPr>
          <a:xfrm>
            <a:off x="163202" y="3044751"/>
            <a:ext cx="1331936" cy="261610"/>
          </a:xfrm>
          <a:prstGeom prst="rect">
            <a:avLst/>
          </a:prstGeom>
          <a:noFill/>
        </p:spPr>
        <p:txBody>
          <a:bodyPr wrap="square" rtlCol="0">
            <a:spAutoFit/>
          </a:bodyPr>
          <a:lstStyle/>
          <a:p>
            <a:r>
              <a:rPr lang="en-US" sz="1100" dirty="0"/>
              <a:t>Input Point Cloud</a:t>
            </a:r>
          </a:p>
        </p:txBody>
      </p:sp>
      <p:sp>
        <p:nvSpPr>
          <p:cNvPr id="32" name="TextBox 31">
            <a:extLst>
              <a:ext uri="{FF2B5EF4-FFF2-40B4-BE49-F238E27FC236}">
                <a16:creationId xmlns:a16="http://schemas.microsoft.com/office/drawing/2014/main" id="{13C94EFA-4C93-CBB3-2B84-C8380D5345FB}"/>
              </a:ext>
            </a:extLst>
          </p:cNvPr>
          <p:cNvSpPr txBox="1"/>
          <p:nvPr/>
        </p:nvSpPr>
        <p:spPr>
          <a:xfrm>
            <a:off x="5921169" y="5042184"/>
            <a:ext cx="3253318" cy="573940"/>
          </a:xfrm>
          <a:prstGeom prst="rect">
            <a:avLst/>
          </a:prstGeom>
          <a:noFill/>
        </p:spPr>
        <p:txBody>
          <a:bodyPr wrap="square" rtlCol="0">
            <a:spAutoFit/>
          </a:bodyPr>
          <a:lstStyle/>
          <a:p>
            <a:pPr>
              <a:lnSpc>
                <a:spcPct val="150000"/>
              </a:lnSpc>
            </a:pPr>
            <a:r>
              <a:rPr lang="en-US" sz="1100" dirty="0"/>
              <a:t>Aggregate overlapping patch predictions (voting) to generate the final segmentation mask.</a:t>
            </a:r>
          </a:p>
        </p:txBody>
      </p:sp>
      <p:sp>
        <p:nvSpPr>
          <p:cNvPr id="35" name="TextBox 34">
            <a:extLst>
              <a:ext uri="{FF2B5EF4-FFF2-40B4-BE49-F238E27FC236}">
                <a16:creationId xmlns:a16="http://schemas.microsoft.com/office/drawing/2014/main" id="{FD5A954B-13CC-D4EA-0C8B-36B635CEDD2B}"/>
              </a:ext>
            </a:extLst>
          </p:cNvPr>
          <p:cNvSpPr txBox="1"/>
          <p:nvPr/>
        </p:nvSpPr>
        <p:spPr>
          <a:xfrm>
            <a:off x="2083674" y="2455089"/>
            <a:ext cx="697328" cy="261610"/>
          </a:xfrm>
          <a:prstGeom prst="rect">
            <a:avLst/>
          </a:prstGeom>
          <a:noFill/>
        </p:spPr>
        <p:txBody>
          <a:bodyPr wrap="square" rtlCol="0">
            <a:spAutoFit/>
          </a:bodyPr>
          <a:lstStyle/>
          <a:p>
            <a:r>
              <a:rPr lang="en-US" sz="1100" dirty="0"/>
              <a:t>dividing</a:t>
            </a:r>
          </a:p>
        </p:txBody>
      </p:sp>
      <p:sp>
        <p:nvSpPr>
          <p:cNvPr id="36" name="TextBox 35">
            <a:extLst>
              <a:ext uri="{FF2B5EF4-FFF2-40B4-BE49-F238E27FC236}">
                <a16:creationId xmlns:a16="http://schemas.microsoft.com/office/drawing/2014/main" id="{9BA1535D-D67F-4484-A345-9A9D467D7F00}"/>
              </a:ext>
            </a:extLst>
          </p:cNvPr>
          <p:cNvSpPr txBox="1"/>
          <p:nvPr/>
        </p:nvSpPr>
        <p:spPr>
          <a:xfrm>
            <a:off x="5747107" y="2383098"/>
            <a:ext cx="762765" cy="430887"/>
          </a:xfrm>
          <a:prstGeom prst="rect">
            <a:avLst/>
          </a:prstGeom>
          <a:noFill/>
        </p:spPr>
        <p:txBody>
          <a:bodyPr wrap="square" rtlCol="0">
            <a:spAutoFit/>
          </a:bodyPr>
          <a:lstStyle/>
          <a:p>
            <a:pPr algn="ctr"/>
            <a:r>
              <a:rPr lang="en-US" sz="1100" dirty="0"/>
              <a:t>Feature Extraction</a:t>
            </a:r>
          </a:p>
        </p:txBody>
      </p:sp>
      <p:grpSp>
        <p:nvGrpSpPr>
          <p:cNvPr id="53" name="Group 52">
            <a:extLst>
              <a:ext uri="{FF2B5EF4-FFF2-40B4-BE49-F238E27FC236}">
                <a16:creationId xmlns:a16="http://schemas.microsoft.com/office/drawing/2014/main" id="{D68ADAC8-EC71-143C-70FF-A3548CD03C4B}"/>
              </a:ext>
            </a:extLst>
          </p:cNvPr>
          <p:cNvGrpSpPr/>
          <p:nvPr/>
        </p:nvGrpSpPr>
        <p:grpSpPr>
          <a:xfrm rot="19768764">
            <a:off x="10070746" y="1231817"/>
            <a:ext cx="750536" cy="1509539"/>
            <a:chOff x="7402833" y="1279780"/>
            <a:chExt cx="750536" cy="1509539"/>
          </a:xfrm>
        </p:grpSpPr>
        <p:sp>
          <p:nvSpPr>
            <p:cNvPr id="38" name="Isosceles Triangle 37">
              <a:extLst>
                <a:ext uri="{FF2B5EF4-FFF2-40B4-BE49-F238E27FC236}">
                  <a16:creationId xmlns:a16="http://schemas.microsoft.com/office/drawing/2014/main" id="{18013D79-6E9C-0369-0C3E-A02949EA01B7}"/>
                </a:ext>
              </a:extLst>
            </p:cNvPr>
            <p:cNvSpPr/>
            <p:nvPr/>
          </p:nvSpPr>
          <p:spPr>
            <a:xfrm rot="10800000">
              <a:off x="7402833" y="1483576"/>
              <a:ext cx="750536" cy="1293905"/>
            </a:xfrm>
            <a:prstGeom prst="triangle">
              <a:avLst/>
            </a:prstGeom>
            <a:solidFill>
              <a:srgbClr val="9BC3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CD89DF4-B11B-C9DF-FCFB-B8964BC381DE}"/>
                </a:ext>
              </a:extLst>
            </p:cNvPr>
            <p:cNvSpPr/>
            <p:nvPr/>
          </p:nvSpPr>
          <p:spPr>
            <a:xfrm>
              <a:off x="7402833" y="1279780"/>
              <a:ext cx="750536" cy="411038"/>
            </a:xfrm>
            <a:prstGeom prst="ellipse">
              <a:avLst/>
            </a:prstGeom>
            <a:solidFill>
              <a:srgbClr val="5A7FE7"/>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4D85634-EA69-73FB-507F-CCD1F4B5EA5D}"/>
                </a:ext>
              </a:extLst>
            </p:cNvPr>
            <p:cNvCxnSpPr>
              <a:cxnSpLocks/>
              <a:stCxn id="38" idx="0"/>
              <a:endCxn id="37" idx="5"/>
            </p:cNvCxnSpPr>
            <p:nvPr/>
          </p:nvCxnSpPr>
          <p:spPr>
            <a:xfrm flipV="1">
              <a:off x="7778101" y="1630623"/>
              <a:ext cx="265355" cy="1146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BE519497-A5A8-EFC3-8EBF-2C788A311D69}"/>
                </a:ext>
              </a:extLst>
            </p:cNvPr>
            <p:cNvCxnSpPr>
              <a:cxnSpLocks/>
              <a:endCxn id="37" idx="4"/>
            </p:cNvCxnSpPr>
            <p:nvPr/>
          </p:nvCxnSpPr>
          <p:spPr>
            <a:xfrm flipV="1">
              <a:off x="7772526" y="1690818"/>
              <a:ext cx="5575" cy="1098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B7B1FF6C-DBBE-115E-0EC9-AAEFBA61B28E}"/>
                </a:ext>
              </a:extLst>
            </p:cNvPr>
            <p:cNvCxnSpPr>
              <a:cxnSpLocks/>
              <a:stCxn id="38" idx="0"/>
              <a:endCxn id="37" idx="3"/>
            </p:cNvCxnSpPr>
            <p:nvPr/>
          </p:nvCxnSpPr>
          <p:spPr>
            <a:xfrm flipH="1" flipV="1">
              <a:off x="7512746" y="1630623"/>
              <a:ext cx="265355" cy="1146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4" name="TextBox 53">
            <a:extLst>
              <a:ext uri="{FF2B5EF4-FFF2-40B4-BE49-F238E27FC236}">
                <a16:creationId xmlns:a16="http://schemas.microsoft.com/office/drawing/2014/main" id="{556FFDBB-C3C5-35B5-3218-61794D3E890F}"/>
              </a:ext>
            </a:extLst>
          </p:cNvPr>
          <p:cNvSpPr txBox="1"/>
          <p:nvPr/>
        </p:nvSpPr>
        <p:spPr>
          <a:xfrm>
            <a:off x="9693158" y="956016"/>
            <a:ext cx="1149009" cy="261610"/>
          </a:xfrm>
          <a:prstGeom prst="rect">
            <a:avLst/>
          </a:prstGeom>
          <a:noFill/>
        </p:spPr>
        <p:txBody>
          <a:bodyPr wrap="square" rtlCol="0">
            <a:spAutoFit/>
          </a:bodyPr>
          <a:lstStyle/>
          <a:p>
            <a:pPr algn="ctr"/>
            <a:r>
              <a:rPr lang="en-US" sz="1100" dirty="0"/>
              <a:t>Dent Subspace</a:t>
            </a:r>
          </a:p>
        </p:txBody>
      </p:sp>
      <p:sp>
        <p:nvSpPr>
          <p:cNvPr id="56" name="TextBox 55">
            <a:extLst>
              <a:ext uri="{FF2B5EF4-FFF2-40B4-BE49-F238E27FC236}">
                <a16:creationId xmlns:a16="http://schemas.microsoft.com/office/drawing/2014/main" id="{2D6250B9-4ECA-7C9D-9E69-A245ECD3CCCB}"/>
              </a:ext>
            </a:extLst>
          </p:cNvPr>
          <p:cNvSpPr txBox="1"/>
          <p:nvPr/>
        </p:nvSpPr>
        <p:spPr>
          <a:xfrm>
            <a:off x="3290481" y="3196952"/>
            <a:ext cx="1516752" cy="1081771"/>
          </a:xfrm>
          <a:prstGeom prst="rect">
            <a:avLst/>
          </a:prstGeom>
          <a:noFill/>
        </p:spPr>
        <p:txBody>
          <a:bodyPr wrap="square" rtlCol="0">
            <a:spAutoFit/>
          </a:bodyPr>
          <a:lstStyle/>
          <a:p>
            <a:pPr algn="ctr">
              <a:lnSpc>
                <a:spcPct val="150000"/>
              </a:lnSpc>
            </a:pPr>
            <a:r>
              <a:rPr lang="en-US" sz="1100" dirty="0"/>
              <a:t>Use a sliding window (64x64 patches, 50% overlap) to get ~700 patches per image.</a:t>
            </a:r>
          </a:p>
        </p:txBody>
      </p:sp>
      <p:sp>
        <p:nvSpPr>
          <p:cNvPr id="57" name="Arrow: Right 56">
            <a:extLst>
              <a:ext uri="{FF2B5EF4-FFF2-40B4-BE49-F238E27FC236}">
                <a16:creationId xmlns:a16="http://schemas.microsoft.com/office/drawing/2014/main" id="{8EFBAA2D-E522-B4F3-9273-AFD723D66235}"/>
              </a:ext>
            </a:extLst>
          </p:cNvPr>
          <p:cNvSpPr/>
          <p:nvPr/>
        </p:nvSpPr>
        <p:spPr>
          <a:xfrm>
            <a:off x="8991148" y="1986587"/>
            <a:ext cx="594659" cy="46850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B3108B5-7E93-9142-07A1-B0B28BB95432}"/>
              </a:ext>
            </a:extLst>
          </p:cNvPr>
          <p:cNvSpPr txBox="1"/>
          <p:nvPr/>
        </p:nvSpPr>
        <p:spPr>
          <a:xfrm>
            <a:off x="8867152" y="2491606"/>
            <a:ext cx="920326" cy="261610"/>
          </a:xfrm>
          <a:prstGeom prst="rect">
            <a:avLst/>
          </a:prstGeom>
          <a:noFill/>
        </p:spPr>
        <p:txBody>
          <a:bodyPr wrap="square" rtlCol="0">
            <a:spAutoFit/>
          </a:bodyPr>
          <a:lstStyle/>
          <a:p>
            <a:r>
              <a:rPr lang="en-US" sz="1100" dirty="0"/>
              <a:t>Classification</a:t>
            </a:r>
          </a:p>
        </p:txBody>
      </p:sp>
      <p:sp>
        <p:nvSpPr>
          <p:cNvPr id="59" name="Arrow: Right 58">
            <a:extLst>
              <a:ext uri="{FF2B5EF4-FFF2-40B4-BE49-F238E27FC236}">
                <a16:creationId xmlns:a16="http://schemas.microsoft.com/office/drawing/2014/main" id="{02524D93-578A-E095-7818-724D48DD0A7C}"/>
              </a:ext>
            </a:extLst>
          </p:cNvPr>
          <p:cNvSpPr/>
          <p:nvPr/>
        </p:nvSpPr>
        <p:spPr>
          <a:xfrm rot="9401849">
            <a:off x="8877158" y="3437258"/>
            <a:ext cx="594659" cy="46850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59251931-ABF8-884B-4C9B-E12888B9C234}"/>
              </a:ext>
            </a:extLst>
          </p:cNvPr>
          <p:cNvSpPr txBox="1"/>
          <p:nvPr/>
        </p:nvSpPr>
        <p:spPr>
          <a:xfrm>
            <a:off x="8727550" y="3925282"/>
            <a:ext cx="1059928" cy="430887"/>
          </a:xfrm>
          <a:prstGeom prst="rect">
            <a:avLst/>
          </a:prstGeom>
          <a:noFill/>
        </p:spPr>
        <p:txBody>
          <a:bodyPr wrap="square" rtlCol="0">
            <a:spAutoFit/>
          </a:bodyPr>
          <a:lstStyle/>
          <a:p>
            <a:r>
              <a:rPr lang="en-US" sz="1100" dirty="0"/>
              <a:t>reconstruction</a:t>
            </a:r>
          </a:p>
          <a:p>
            <a:endParaRPr lang="en-US" sz="1100" dirty="0"/>
          </a:p>
        </p:txBody>
      </p:sp>
      <p:grpSp>
        <p:nvGrpSpPr>
          <p:cNvPr id="3" name="Group 2">
            <a:extLst>
              <a:ext uri="{FF2B5EF4-FFF2-40B4-BE49-F238E27FC236}">
                <a16:creationId xmlns:a16="http://schemas.microsoft.com/office/drawing/2014/main" id="{DB9CBE25-F0C4-9F33-6977-73FEC34F1242}"/>
              </a:ext>
            </a:extLst>
          </p:cNvPr>
          <p:cNvGrpSpPr/>
          <p:nvPr/>
        </p:nvGrpSpPr>
        <p:grpSpPr>
          <a:xfrm>
            <a:off x="209558" y="1440240"/>
            <a:ext cx="1663779" cy="1403644"/>
            <a:chOff x="1691793" y="3411500"/>
            <a:chExt cx="1663779" cy="1411737"/>
          </a:xfrm>
        </p:grpSpPr>
        <p:sp>
          <p:nvSpPr>
            <p:cNvPr id="4" name="Oval 3">
              <a:extLst>
                <a:ext uri="{FF2B5EF4-FFF2-40B4-BE49-F238E27FC236}">
                  <a16:creationId xmlns:a16="http://schemas.microsoft.com/office/drawing/2014/main" id="{D1B466E6-FF3C-4002-A769-2449D45BF49F}"/>
                </a:ext>
              </a:extLst>
            </p:cNvPr>
            <p:cNvSpPr/>
            <p:nvPr/>
          </p:nvSpPr>
          <p:spPr>
            <a:xfrm rot="21397765">
              <a:off x="2742303" y="402155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101E2E5-F266-9C0F-C99C-C51FAE10D5FF}"/>
                </a:ext>
              </a:extLst>
            </p:cNvPr>
            <p:cNvSpPr/>
            <p:nvPr/>
          </p:nvSpPr>
          <p:spPr>
            <a:xfrm rot="21397765">
              <a:off x="3018990" y="4167068"/>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C91416-CC22-BC8E-4B9E-8510A0F6D8C9}"/>
                </a:ext>
              </a:extLst>
            </p:cNvPr>
            <p:cNvSpPr/>
            <p:nvPr/>
          </p:nvSpPr>
          <p:spPr>
            <a:xfrm rot="21397765">
              <a:off x="2668417" y="4521560"/>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04DE6F5-B54D-0493-F205-203969328AF5}"/>
                </a:ext>
              </a:extLst>
            </p:cNvPr>
            <p:cNvSpPr/>
            <p:nvPr/>
          </p:nvSpPr>
          <p:spPr>
            <a:xfrm rot="21397765">
              <a:off x="2723291" y="4288782"/>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72DCFAB-9CC2-931A-388B-6694CA3EFEB2}"/>
                </a:ext>
              </a:extLst>
            </p:cNvPr>
            <p:cNvSpPr/>
            <p:nvPr/>
          </p:nvSpPr>
          <p:spPr>
            <a:xfrm rot="21397765">
              <a:off x="2965346" y="3556421"/>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E7F2798-CBA8-06D6-BD48-ACA7032BB324}"/>
                </a:ext>
              </a:extLst>
            </p:cNvPr>
            <p:cNvSpPr/>
            <p:nvPr/>
          </p:nvSpPr>
          <p:spPr>
            <a:xfrm rot="21397765">
              <a:off x="3008597" y="459837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0D85BAA-FBAB-8EDB-E572-1F218C0CC9FC}"/>
                </a:ext>
              </a:extLst>
            </p:cNvPr>
            <p:cNvSpPr/>
            <p:nvPr/>
          </p:nvSpPr>
          <p:spPr>
            <a:xfrm rot="21397765">
              <a:off x="2617689" y="3536506"/>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DD53DA-10F2-7372-11A6-B599647FAD3E}"/>
                </a:ext>
              </a:extLst>
            </p:cNvPr>
            <p:cNvSpPr/>
            <p:nvPr/>
          </p:nvSpPr>
          <p:spPr>
            <a:xfrm rot="21397765">
              <a:off x="3015069" y="386174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3FBC186-A48E-F1AD-5DB0-F5202AEC684B}"/>
                </a:ext>
              </a:extLst>
            </p:cNvPr>
            <p:cNvSpPr/>
            <p:nvPr/>
          </p:nvSpPr>
          <p:spPr>
            <a:xfrm>
              <a:off x="1691793" y="3411500"/>
              <a:ext cx="1663779" cy="141173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20A4F97-B232-843A-68D7-421D16F26149}"/>
                </a:ext>
              </a:extLst>
            </p:cNvPr>
            <p:cNvSpPr/>
            <p:nvPr/>
          </p:nvSpPr>
          <p:spPr>
            <a:xfrm rot="21397765">
              <a:off x="2692061" y="3781242"/>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9DC3EE8-ED7F-4FFE-B149-FA0390C5DA60}"/>
                </a:ext>
              </a:extLst>
            </p:cNvPr>
            <p:cNvSpPr/>
            <p:nvPr/>
          </p:nvSpPr>
          <p:spPr>
            <a:xfrm rot="21397765">
              <a:off x="2996312" y="438314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2384949-1948-EE80-3BD7-5F12C4B8BDFC}"/>
                </a:ext>
              </a:extLst>
            </p:cNvPr>
            <p:cNvSpPr/>
            <p:nvPr/>
          </p:nvSpPr>
          <p:spPr>
            <a:xfrm>
              <a:off x="2118928" y="402366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14AD735-EB84-ED65-CA39-FF33C65C8952}"/>
                </a:ext>
              </a:extLst>
            </p:cNvPr>
            <p:cNvSpPr/>
            <p:nvPr/>
          </p:nvSpPr>
          <p:spPr>
            <a:xfrm>
              <a:off x="2395615" y="4169181"/>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6359898-65EF-E339-2771-B6845FBB72BB}"/>
                </a:ext>
              </a:extLst>
            </p:cNvPr>
            <p:cNvSpPr/>
            <p:nvPr/>
          </p:nvSpPr>
          <p:spPr>
            <a:xfrm>
              <a:off x="2045042" y="4523673"/>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BDA06B7-3C1A-79E7-2135-1276646CF6C1}"/>
                </a:ext>
              </a:extLst>
            </p:cNvPr>
            <p:cNvSpPr/>
            <p:nvPr/>
          </p:nvSpPr>
          <p:spPr>
            <a:xfrm>
              <a:off x="2099916" y="4290895"/>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80CC98C-07E4-798E-FF38-C742E788B0B9}"/>
                </a:ext>
              </a:extLst>
            </p:cNvPr>
            <p:cNvSpPr/>
            <p:nvPr/>
          </p:nvSpPr>
          <p:spPr>
            <a:xfrm>
              <a:off x="2341971" y="355853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3C56B79-8405-9474-B7AD-9BB994A01F5C}"/>
                </a:ext>
              </a:extLst>
            </p:cNvPr>
            <p:cNvSpPr/>
            <p:nvPr/>
          </p:nvSpPr>
          <p:spPr>
            <a:xfrm>
              <a:off x="2385222" y="460048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F9E3688-D910-249A-02D5-11A29DDBBC51}"/>
                </a:ext>
              </a:extLst>
            </p:cNvPr>
            <p:cNvSpPr/>
            <p:nvPr/>
          </p:nvSpPr>
          <p:spPr>
            <a:xfrm>
              <a:off x="1994314" y="3538619"/>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7AC672F-76F3-B8BA-9D63-82D4AE5375E6}"/>
                </a:ext>
              </a:extLst>
            </p:cNvPr>
            <p:cNvSpPr/>
            <p:nvPr/>
          </p:nvSpPr>
          <p:spPr>
            <a:xfrm>
              <a:off x="2391694" y="386385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6AC6C39-8A38-0FAC-F613-30E1400D0738}"/>
                </a:ext>
              </a:extLst>
            </p:cNvPr>
            <p:cNvSpPr/>
            <p:nvPr/>
          </p:nvSpPr>
          <p:spPr>
            <a:xfrm>
              <a:off x="2068686" y="3783355"/>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B0040F9-4EFF-45AD-7FC6-8CFACC6E039E}"/>
                </a:ext>
              </a:extLst>
            </p:cNvPr>
            <p:cNvSpPr/>
            <p:nvPr/>
          </p:nvSpPr>
          <p:spPr>
            <a:xfrm>
              <a:off x="2372937" y="438525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96F3C5F-AF27-AE6A-4BC8-5E8EBA605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732" y="1836306"/>
            <a:ext cx="2186729" cy="665526"/>
          </a:xfrm>
          <a:prstGeom prst="rect">
            <a:avLst/>
          </a:prstGeom>
        </p:spPr>
      </p:pic>
      <p:grpSp>
        <p:nvGrpSpPr>
          <p:cNvPr id="52" name="Group 51">
            <a:extLst>
              <a:ext uri="{FF2B5EF4-FFF2-40B4-BE49-F238E27FC236}">
                <a16:creationId xmlns:a16="http://schemas.microsoft.com/office/drawing/2014/main" id="{DDF9A53A-FB77-896D-B120-E87E99751635}"/>
              </a:ext>
            </a:extLst>
          </p:cNvPr>
          <p:cNvGrpSpPr/>
          <p:nvPr/>
        </p:nvGrpSpPr>
        <p:grpSpPr>
          <a:xfrm rot="1863454">
            <a:off x="11021970" y="1360068"/>
            <a:ext cx="687846" cy="1420516"/>
            <a:chOff x="7402833" y="1279780"/>
            <a:chExt cx="750536" cy="1509539"/>
          </a:xfrm>
          <a:solidFill>
            <a:schemeClr val="accent2">
              <a:lumMod val="60000"/>
              <a:lumOff val="40000"/>
            </a:schemeClr>
          </a:solidFill>
        </p:grpSpPr>
        <p:sp>
          <p:nvSpPr>
            <p:cNvPr id="63" name="Isosceles Triangle 62">
              <a:extLst>
                <a:ext uri="{FF2B5EF4-FFF2-40B4-BE49-F238E27FC236}">
                  <a16:creationId xmlns:a16="http://schemas.microsoft.com/office/drawing/2014/main" id="{8149C7FB-F29C-C245-23A6-4BEFD02FC8B1}"/>
                </a:ext>
              </a:extLst>
            </p:cNvPr>
            <p:cNvSpPr/>
            <p:nvPr/>
          </p:nvSpPr>
          <p:spPr>
            <a:xfrm rot="10800000">
              <a:off x="7402833" y="1483576"/>
              <a:ext cx="750536" cy="1293905"/>
            </a:xfrm>
            <a:prstGeom prst="triangl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C404045-9E49-8295-DE14-F311916B06E0}"/>
                </a:ext>
              </a:extLst>
            </p:cNvPr>
            <p:cNvSpPr/>
            <p:nvPr/>
          </p:nvSpPr>
          <p:spPr>
            <a:xfrm>
              <a:off x="7402833" y="1279780"/>
              <a:ext cx="750536" cy="411038"/>
            </a:xfrm>
            <a:prstGeom prst="ellipse">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044A5533-5144-011C-E088-0E0C18B98B5D}"/>
                </a:ext>
              </a:extLst>
            </p:cNvPr>
            <p:cNvCxnSpPr>
              <a:cxnSpLocks/>
              <a:stCxn id="63" idx="0"/>
              <a:endCxn id="64" idx="5"/>
            </p:cNvCxnSpPr>
            <p:nvPr/>
          </p:nvCxnSpPr>
          <p:spPr>
            <a:xfrm flipV="1">
              <a:off x="7778101" y="1630623"/>
              <a:ext cx="265355" cy="1146858"/>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59C10B04-E4B3-C438-C548-F02A98E96430}"/>
                </a:ext>
              </a:extLst>
            </p:cNvPr>
            <p:cNvCxnSpPr>
              <a:cxnSpLocks/>
              <a:endCxn id="64" idx="4"/>
            </p:cNvCxnSpPr>
            <p:nvPr/>
          </p:nvCxnSpPr>
          <p:spPr>
            <a:xfrm flipV="1">
              <a:off x="7772526" y="1690818"/>
              <a:ext cx="5575" cy="1098501"/>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907F346-539D-4E6D-602D-5D1EFD4C7436}"/>
                </a:ext>
              </a:extLst>
            </p:cNvPr>
            <p:cNvCxnSpPr>
              <a:cxnSpLocks/>
              <a:stCxn id="63" idx="0"/>
              <a:endCxn id="64" idx="3"/>
            </p:cNvCxnSpPr>
            <p:nvPr/>
          </p:nvCxnSpPr>
          <p:spPr>
            <a:xfrm flipH="1" flipV="1">
              <a:off x="7512746" y="1630623"/>
              <a:ext cx="265355" cy="1146858"/>
            </a:xfrm>
            <a:prstGeom prst="straightConnector1">
              <a:avLst/>
            </a:prstGeom>
            <a:grpFill/>
            <a:ln>
              <a:tailEnd type="triangle"/>
            </a:ln>
          </p:spPr>
          <p:style>
            <a:lnRef idx="1">
              <a:schemeClr val="dk1"/>
            </a:lnRef>
            <a:fillRef idx="0">
              <a:schemeClr val="dk1"/>
            </a:fillRef>
            <a:effectRef idx="0">
              <a:schemeClr val="dk1"/>
            </a:effectRef>
            <a:fontRef idx="minor">
              <a:schemeClr val="tx1"/>
            </a:fontRef>
          </p:style>
        </p:cxnSp>
      </p:grpSp>
      <p:sp>
        <p:nvSpPr>
          <p:cNvPr id="68" name="TextBox 67">
            <a:extLst>
              <a:ext uri="{FF2B5EF4-FFF2-40B4-BE49-F238E27FC236}">
                <a16:creationId xmlns:a16="http://schemas.microsoft.com/office/drawing/2014/main" id="{F52338CF-28A4-1464-C29E-3289CC2032A7}"/>
              </a:ext>
            </a:extLst>
          </p:cNvPr>
          <p:cNvSpPr txBox="1"/>
          <p:nvPr/>
        </p:nvSpPr>
        <p:spPr>
          <a:xfrm>
            <a:off x="10958261" y="901933"/>
            <a:ext cx="1149009" cy="430887"/>
          </a:xfrm>
          <a:prstGeom prst="rect">
            <a:avLst/>
          </a:prstGeom>
          <a:noFill/>
        </p:spPr>
        <p:txBody>
          <a:bodyPr wrap="square" rtlCol="0">
            <a:spAutoFit/>
          </a:bodyPr>
          <a:lstStyle/>
          <a:p>
            <a:pPr algn="ctr"/>
            <a:r>
              <a:rPr lang="en-US" sz="1100" dirty="0"/>
              <a:t>Normal Subspace</a:t>
            </a:r>
          </a:p>
        </p:txBody>
      </p:sp>
      <p:sp>
        <p:nvSpPr>
          <p:cNvPr id="69" name="TextBox 68">
            <a:extLst>
              <a:ext uri="{FF2B5EF4-FFF2-40B4-BE49-F238E27FC236}">
                <a16:creationId xmlns:a16="http://schemas.microsoft.com/office/drawing/2014/main" id="{7A021B5E-F1E1-2948-EC17-59E875955E08}"/>
              </a:ext>
            </a:extLst>
          </p:cNvPr>
          <p:cNvSpPr txBox="1"/>
          <p:nvPr/>
        </p:nvSpPr>
        <p:spPr>
          <a:xfrm>
            <a:off x="9969015" y="2782492"/>
            <a:ext cx="1801303" cy="1081771"/>
          </a:xfrm>
          <a:prstGeom prst="rect">
            <a:avLst/>
          </a:prstGeom>
          <a:noFill/>
        </p:spPr>
        <p:txBody>
          <a:bodyPr wrap="square" rtlCol="0">
            <a:spAutoFit/>
          </a:bodyPr>
          <a:lstStyle/>
          <a:p>
            <a:pPr algn="ctr">
              <a:lnSpc>
                <a:spcPct val="150000"/>
              </a:lnSpc>
            </a:pPr>
            <a:r>
              <a:rPr lang="en-US" sz="1100" dirty="0"/>
              <a:t>Build "Dent" &amp; "Normal" subspaces (50 PCs each) via PCA. Classify patch by distance to each subspace.</a:t>
            </a:r>
          </a:p>
        </p:txBody>
      </p:sp>
      <p:pic>
        <p:nvPicPr>
          <p:cNvPr id="71" name="Picture 70">
            <a:extLst>
              <a:ext uri="{FF2B5EF4-FFF2-40B4-BE49-F238E27FC236}">
                <a16:creationId xmlns:a16="http://schemas.microsoft.com/office/drawing/2014/main" id="{666AFB30-98D1-9EB6-188A-FBAA53C7CB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830" y="2994618"/>
            <a:ext cx="2099709" cy="2025119"/>
          </a:xfrm>
          <a:prstGeom prst="rect">
            <a:avLst/>
          </a:prstGeom>
        </p:spPr>
      </p:pic>
    </p:spTree>
    <p:extLst>
      <p:ext uri="{BB962C8B-B14F-4D97-AF65-F5344CB8AC3E}">
        <p14:creationId xmlns:p14="http://schemas.microsoft.com/office/powerpoint/2010/main" val="3552359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BDEB-DE97-8539-2176-A5EE67223AA0}"/>
              </a:ext>
            </a:extLst>
          </p:cNvPr>
          <p:cNvSpPr>
            <a:spLocks noGrp="1"/>
          </p:cNvSpPr>
          <p:nvPr>
            <p:ph type="title"/>
          </p:nvPr>
        </p:nvSpPr>
        <p:spPr>
          <a:xfrm>
            <a:off x="441960" y="178187"/>
            <a:ext cx="10515600" cy="1325563"/>
          </a:xfrm>
        </p:spPr>
        <p:txBody>
          <a:bodyPr/>
          <a:lstStyle/>
          <a:p>
            <a:r>
              <a:rPr lang="en-US" dirty="0"/>
              <a:t>Results</a:t>
            </a:r>
          </a:p>
        </p:txBody>
      </p:sp>
      <p:pic>
        <p:nvPicPr>
          <p:cNvPr id="6" name="Content Placeholder 5">
            <a:extLst>
              <a:ext uri="{FF2B5EF4-FFF2-40B4-BE49-F238E27FC236}">
                <a16:creationId xmlns:a16="http://schemas.microsoft.com/office/drawing/2014/main" id="{70DF5262-8D1B-AEEF-1A7C-FF67D4CA97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79" y="1585030"/>
            <a:ext cx="11668761" cy="2862444"/>
          </a:xfrm>
        </p:spPr>
      </p:pic>
      <p:sp>
        <p:nvSpPr>
          <p:cNvPr id="4" name="Slide Number Placeholder 3">
            <a:extLst>
              <a:ext uri="{FF2B5EF4-FFF2-40B4-BE49-F238E27FC236}">
                <a16:creationId xmlns:a16="http://schemas.microsoft.com/office/drawing/2014/main" id="{B81153F6-6FD5-140E-C765-CC9D0B774FFF}"/>
              </a:ext>
            </a:extLst>
          </p:cNvPr>
          <p:cNvSpPr>
            <a:spLocks noGrp="1"/>
          </p:cNvSpPr>
          <p:nvPr>
            <p:ph type="sldNum" sz="quarter" idx="12"/>
          </p:nvPr>
        </p:nvSpPr>
        <p:spPr/>
        <p:txBody>
          <a:bodyPr/>
          <a:lstStyle/>
          <a:p>
            <a:fld id="{DADAC235-C9E6-487D-8BF0-E0D19F810E81}" type="slidenum">
              <a:rPr lang="en-US" smtClean="0"/>
              <a:t>26</a:t>
            </a:fld>
            <a:endParaRPr lang="en-US"/>
          </a:p>
        </p:txBody>
      </p:sp>
    </p:spTree>
    <p:extLst>
      <p:ext uri="{BB962C8B-B14F-4D97-AF65-F5344CB8AC3E}">
        <p14:creationId xmlns:p14="http://schemas.microsoft.com/office/powerpoint/2010/main" val="2076083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8C23-F3E7-1B38-E376-F59DD030D4D9}"/>
              </a:ext>
            </a:extLst>
          </p:cNvPr>
          <p:cNvSpPr>
            <a:spLocks noGrp="1"/>
          </p:cNvSpPr>
          <p:nvPr>
            <p:ph type="title"/>
          </p:nvPr>
        </p:nvSpPr>
        <p:spPr/>
        <p:txBody>
          <a:bodyPr/>
          <a:lstStyle/>
          <a:p>
            <a:r>
              <a:rPr lang="en-US" b="1" dirty="0"/>
              <a:t>Why Subspace Methods? Interpretability</a:t>
            </a:r>
            <a:endParaRPr lang="en-US" dirty="0"/>
          </a:p>
        </p:txBody>
      </p:sp>
      <p:sp>
        <p:nvSpPr>
          <p:cNvPr id="3" name="Content Placeholder 2">
            <a:extLst>
              <a:ext uri="{FF2B5EF4-FFF2-40B4-BE49-F238E27FC236}">
                <a16:creationId xmlns:a16="http://schemas.microsoft.com/office/drawing/2014/main" id="{35F8CD0A-4A40-3367-76B1-5FD68E95EF61}"/>
              </a:ext>
            </a:extLst>
          </p:cNvPr>
          <p:cNvSpPr>
            <a:spLocks noGrp="1"/>
          </p:cNvSpPr>
          <p:nvPr>
            <p:ph idx="1"/>
          </p:nvPr>
        </p:nvSpPr>
        <p:spPr>
          <a:xfrm>
            <a:off x="381000" y="1772317"/>
            <a:ext cx="5257800" cy="4351338"/>
          </a:xfrm>
        </p:spPr>
        <p:txBody>
          <a:bodyPr>
            <a:normAutofit fontScale="70000" lnSpcReduction="20000"/>
          </a:bodyPr>
          <a:lstStyle/>
          <a:p>
            <a:pPr marL="0" indent="0">
              <a:lnSpc>
                <a:spcPct val="150000"/>
              </a:lnSpc>
              <a:buNone/>
            </a:pPr>
            <a:r>
              <a:rPr lang="en-US" b="1" dirty="0"/>
              <a:t>Beyond the "Black Box"</a:t>
            </a:r>
          </a:p>
          <a:p>
            <a:pPr>
              <a:lnSpc>
                <a:spcPct val="150000"/>
              </a:lnSpc>
            </a:pPr>
            <a:r>
              <a:rPr lang="en-US" dirty="0"/>
              <a:t>Unlike a standard neural network, the subspace approach is highly interpretable.</a:t>
            </a:r>
          </a:p>
          <a:p>
            <a:pPr lvl="1">
              <a:lnSpc>
                <a:spcPct val="150000"/>
              </a:lnSpc>
            </a:pPr>
            <a:r>
              <a:rPr lang="en-US" dirty="0"/>
              <a:t>We can visualize the learned patterns.</a:t>
            </a:r>
          </a:p>
          <a:p>
            <a:pPr lvl="1">
              <a:lnSpc>
                <a:spcPct val="150000"/>
              </a:lnSpc>
            </a:pPr>
            <a:r>
              <a:rPr lang="en-US" dirty="0"/>
              <a:t>We can see which features define "dent-ness".</a:t>
            </a:r>
          </a:p>
          <a:p>
            <a:pPr lvl="1">
              <a:lnSpc>
                <a:spcPct val="150000"/>
              </a:lnSpc>
            </a:pPr>
            <a:r>
              <a:rPr lang="en-US" dirty="0"/>
              <a:t>We can quantitatively explain *why* a patch was classified (its distance to the subspaces).</a:t>
            </a:r>
          </a:p>
          <a:p>
            <a:pPr lvl="1">
              <a:lnSpc>
                <a:spcPct val="150000"/>
              </a:lnSpc>
            </a:pPr>
            <a:r>
              <a:rPr lang="en-US" dirty="0"/>
              <a:t>This allows for validation with domain experts.</a:t>
            </a:r>
          </a:p>
          <a:p>
            <a:pPr>
              <a:lnSpc>
                <a:spcPct val="150000"/>
              </a:lnSpc>
            </a:pPr>
            <a:endParaRPr lang="en-US" dirty="0"/>
          </a:p>
        </p:txBody>
      </p:sp>
      <p:sp>
        <p:nvSpPr>
          <p:cNvPr id="4" name="Slide Number Placeholder 3">
            <a:extLst>
              <a:ext uri="{FF2B5EF4-FFF2-40B4-BE49-F238E27FC236}">
                <a16:creationId xmlns:a16="http://schemas.microsoft.com/office/drawing/2014/main" id="{D935DCA1-BCC1-E8F4-921E-301B45073838}"/>
              </a:ext>
            </a:extLst>
          </p:cNvPr>
          <p:cNvSpPr>
            <a:spLocks noGrp="1"/>
          </p:cNvSpPr>
          <p:nvPr>
            <p:ph type="sldNum" sz="quarter" idx="12"/>
          </p:nvPr>
        </p:nvSpPr>
        <p:spPr/>
        <p:txBody>
          <a:bodyPr/>
          <a:lstStyle/>
          <a:p>
            <a:fld id="{DADAC235-C9E6-487D-8BF0-E0D19F810E81}" type="slidenum">
              <a:rPr lang="en-US" smtClean="0"/>
              <a:t>27</a:t>
            </a:fld>
            <a:endParaRPr lang="en-US"/>
          </a:p>
        </p:txBody>
      </p:sp>
      <p:pic>
        <p:nvPicPr>
          <p:cNvPr id="6" name="Picture 5">
            <a:extLst>
              <a:ext uri="{FF2B5EF4-FFF2-40B4-BE49-F238E27FC236}">
                <a16:creationId xmlns:a16="http://schemas.microsoft.com/office/drawing/2014/main" id="{0F1BC3AE-C368-1C90-5037-36CFF2680D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6786" y="1538035"/>
            <a:ext cx="5994214" cy="1733486"/>
          </a:xfrm>
          <a:prstGeom prst="rect">
            <a:avLst/>
          </a:prstGeom>
        </p:spPr>
      </p:pic>
      <p:grpSp>
        <p:nvGrpSpPr>
          <p:cNvPr id="10" name="Group 9">
            <a:extLst>
              <a:ext uri="{FF2B5EF4-FFF2-40B4-BE49-F238E27FC236}">
                <a16:creationId xmlns:a16="http://schemas.microsoft.com/office/drawing/2014/main" id="{0692A78F-E345-3B52-D091-0DCEFA09F453}"/>
              </a:ext>
            </a:extLst>
          </p:cNvPr>
          <p:cNvGrpSpPr/>
          <p:nvPr/>
        </p:nvGrpSpPr>
        <p:grpSpPr>
          <a:xfrm>
            <a:off x="5733575" y="3668958"/>
            <a:ext cx="5911003" cy="2010482"/>
            <a:chOff x="5733575" y="3668958"/>
            <a:chExt cx="5911003" cy="2010482"/>
          </a:xfrm>
        </p:grpSpPr>
        <p:pic>
          <p:nvPicPr>
            <p:cNvPr id="8" name="Picture 7">
              <a:extLst>
                <a:ext uri="{FF2B5EF4-FFF2-40B4-BE49-F238E27FC236}">
                  <a16:creationId xmlns:a16="http://schemas.microsoft.com/office/drawing/2014/main" id="{FDCE5491-62A8-FB7A-00FD-FF9A48BBE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3575" y="3668958"/>
              <a:ext cx="5911003" cy="2010482"/>
            </a:xfrm>
            <a:prstGeom prst="rect">
              <a:avLst/>
            </a:prstGeom>
          </p:spPr>
        </p:pic>
        <p:sp>
          <p:nvSpPr>
            <p:cNvPr id="9" name="Rectangle 8">
              <a:extLst>
                <a:ext uri="{FF2B5EF4-FFF2-40B4-BE49-F238E27FC236}">
                  <a16:creationId xmlns:a16="http://schemas.microsoft.com/office/drawing/2014/main" id="{70E59703-8110-0077-A0AB-42DE07AEC63D}"/>
                </a:ext>
              </a:extLst>
            </p:cNvPr>
            <p:cNvSpPr/>
            <p:nvPr/>
          </p:nvSpPr>
          <p:spPr>
            <a:xfrm>
              <a:off x="9127014" y="3746057"/>
              <a:ext cx="169385" cy="1414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3743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D558-D1DE-8266-9E7C-F214C2545BF6}"/>
              </a:ext>
            </a:extLst>
          </p:cNvPr>
          <p:cNvSpPr>
            <a:spLocks noGrp="1"/>
          </p:cNvSpPr>
          <p:nvPr>
            <p:ph type="title"/>
          </p:nvPr>
        </p:nvSpPr>
        <p:spPr>
          <a:xfrm>
            <a:off x="177479" y="51825"/>
            <a:ext cx="10515600" cy="1325563"/>
          </a:xfrm>
        </p:spPr>
        <p:txBody>
          <a:bodyPr/>
          <a:lstStyle/>
          <a:p>
            <a:r>
              <a:rPr lang="en-US" b="1" dirty="0"/>
              <a:t>Comparison on Synthetic Sample</a:t>
            </a:r>
            <a:endParaRPr lang="en-US" dirty="0"/>
          </a:p>
        </p:txBody>
      </p:sp>
      <p:sp>
        <p:nvSpPr>
          <p:cNvPr id="3" name="Content Placeholder 2">
            <a:extLst>
              <a:ext uri="{FF2B5EF4-FFF2-40B4-BE49-F238E27FC236}">
                <a16:creationId xmlns:a16="http://schemas.microsoft.com/office/drawing/2014/main" id="{09B8BE40-9186-B8BB-6750-20621570099D}"/>
              </a:ext>
            </a:extLst>
          </p:cNvPr>
          <p:cNvSpPr>
            <a:spLocks noGrp="1"/>
          </p:cNvSpPr>
          <p:nvPr>
            <p:ph idx="1"/>
          </p:nvPr>
        </p:nvSpPr>
        <p:spPr>
          <a:xfrm>
            <a:off x="625033" y="1145926"/>
            <a:ext cx="5104435" cy="2446824"/>
          </a:xfrm>
        </p:spPr>
        <p:txBody>
          <a:bodyPr>
            <a:normAutofit/>
          </a:bodyPr>
          <a:lstStyle/>
          <a:p>
            <a:pPr>
              <a:lnSpc>
                <a:spcPct val="150000"/>
              </a:lnSpc>
            </a:pPr>
            <a:r>
              <a:rPr lang="en-US" sz="2000" b="1" dirty="0" err="1"/>
              <a:t>DentNet</a:t>
            </a:r>
            <a:r>
              <a:rPr lang="en-US" sz="2000" b="1" dirty="0"/>
              <a:t> </a:t>
            </a:r>
          </a:p>
          <a:p>
            <a:pPr lvl="1">
              <a:lnSpc>
                <a:spcPct val="150000"/>
              </a:lnSpc>
            </a:pPr>
            <a:r>
              <a:rPr lang="en-US" sz="1800" b="1" dirty="0"/>
              <a:t>98.97% </a:t>
            </a:r>
            <a:r>
              <a:rPr lang="en-US" sz="1800" b="1" dirty="0" err="1"/>
              <a:t>IoU</a:t>
            </a:r>
            <a:endParaRPr lang="en-US" sz="1800" dirty="0"/>
          </a:p>
          <a:p>
            <a:pPr lvl="1">
              <a:lnSpc>
                <a:spcPct val="150000"/>
              </a:lnSpc>
            </a:pPr>
            <a:r>
              <a:rPr lang="en-US" sz="1800" dirty="0"/>
              <a:t>Very accurate, smooth, circular boundaries.</a:t>
            </a:r>
          </a:p>
          <a:p>
            <a:pPr lvl="1">
              <a:lnSpc>
                <a:spcPct val="150000"/>
              </a:lnSpc>
            </a:pPr>
            <a:r>
              <a:rPr lang="en-US" sz="1800" dirty="0"/>
              <a:t>Very close to ground truth.</a:t>
            </a:r>
          </a:p>
          <a:p>
            <a:endParaRPr lang="en-US" sz="2000" dirty="0"/>
          </a:p>
        </p:txBody>
      </p:sp>
      <p:sp>
        <p:nvSpPr>
          <p:cNvPr id="4" name="Slide Number Placeholder 3">
            <a:extLst>
              <a:ext uri="{FF2B5EF4-FFF2-40B4-BE49-F238E27FC236}">
                <a16:creationId xmlns:a16="http://schemas.microsoft.com/office/drawing/2014/main" id="{5F426DE0-546E-6618-5CD4-B520857CCA19}"/>
              </a:ext>
            </a:extLst>
          </p:cNvPr>
          <p:cNvSpPr>
            <a:spLocks noGrp="1"/>
          </p:cNvSpPr>
          <p:nvPr>
            <p:ph type="sldNum" sz="quarter" idx="12"/>
          </p:nvPr>
        </p:nvSpPr>
        <p:spPr/>
        <p:txBody>
          <a:bodyPr/>
          <a:lstStyle/>
          <a:p>
            <a:fld id="{DADAC235-C9E6-487D-8BF0-E0D19F810E81}" type="slidenum">
              <a:rPr lang="en-US" smtClean="0"/>
              <a:t>28</a:t>
            </a:fld>
            <a:endParaRPr lang="en-US"/>
          </a:p>
        </p:txBody>
      </p:sp>
      <p:pic>
        <p:nvPicPr>
          <p:cNvPr id="5" name="Content Placeholder 5">
            <a:extLst>
              <a:ext uri="{FF2B5EF4-FFF2-40B4-BE49-F238E27FC236}">
                <a16:creationId xmlns:a16="http://schemas.microsoft.com/office/drawing/2014/main" id="{474C7A0F-9F62-B83A-18B7-7AABAE553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4008248"/>
            <a:ext cx="10515601" cy="2579564"/>
          </a:xfrm>
          <a:prstGeom prst="rect">
            <a:avLst/>
          </a:prstGeom>
        </p:spPr>
      </p:pic>
      <p:sp>
        <p:nvSpPr>
          <p:cNvPr id="6" name="TextBox 5">
            <a:extLst>
              <a:ext uri="{FF2B5EF4-FFF2-40B4-BE49-F238E27FC236}">
                <a16:creationId xmlns:a16="http://schemas.microsoft.com/office/drawing/2014/main" id="{B766196C-E455-2C2D-EA11-5C3C13530ADD}"/>
              </a:ext>
            </a:extLst>
          </p:cNvPr>
          <p:cNvSpPr txBox="1"/>
          <p:nvPr/>
        </p:nvSpPr>
        <p:spPr>
          <a:xfrm>
            <a:off x="6177022" y="1145926"/>
            <a:ext cx="5837499" cy="2862322"/>
          </a:xfrm>
          <a:prstGeom prst="rect">
            <a:avLst/>
          </a:prstGeom>
          <a:noFill/>
        </p:spPr>
        <p:txBody>
          <a:bodyPr wrap="square" rtlCol="0">
            <a:spAutoFit/>
          </a:bodyPr>
          <a:lstStyle/>
          <a:p>
            <a:pPr>
              <a:lnSpc>
                <a:spcPct val="150000"/>
              </a:lnSpc>
            </a:pPr>
            <a:r>
              <a:rPr lang="en-US" b="1" dirty="0"/>
              <a:t>Patch-Based Subspace</a:t>
            </a:r>
          </a:p>
          <a:p>
            <a:pPr marL="742950" lvl="1" indent="-285750">
              <a:lnSpc>
                <a:spcPct val="150000"/>
              </a:lnSpc>
              <a:buFont typeface="Arial" panose="020B0604020202020204" pitchFamily="34" charset="0"/>
              <a:buChar char="•"/>
            </a:pPr>
            <a:r>
              <a:rPr lang="en-US" b="1" dirty="0"/>
              <a:t>74.92% </a:t>
            </a:r>
            <a:r>
              <a:rPr lang="en-US" b="1" dirty="0" err="1"/>
              <a:t>IoU</a:t>
            </a:r>
            <a:endParaRPr lang="en-US" dirty="0"/>
          </a:p>
          <a:p>
            <a:pPr marL="742950" lvl="1" indent="-285750">
              <a:lnSpc>
                <a:spcPct val="150000"/>
              </a:lnSpc>
              <a:buFont typeface="Arial" panose="020B0604020202020204" pitchFamily="34" charset="0"/>
              <a:buChar char="•"/>
            </a:pPr>
            <a:r>
              <a:rPr lang="en-US" dirty="0"/>
              <a:t>Lower performance, blocky boundaries (due to 64x64 patches).</a:t>
            </a:r>
          </a:p>
          <a:p>
            <a:pPr marL="742950" lvl="1" indent="-285750">
              <a:lnSpc>
                <a:spcPct val="150000"/>
              </a:lnSpc>
              <a:buFont typeface="Arial" panose="020B0604020202020204" pitchFamily="34" charset="0"/>
              <a:buChar char="•"/>
            </a:pPr>
            <a:r>
              <a:rPr lang="en-US" dirty="0"/>
              <a:t>Slightly overshoots the dent area.</a:t>
            </a:r>
          </a:p>
          <a:p>
            <a:pPr marL="742950" lvl="1" indent="-285750">
              <a:lnSpc>
                <a:spcPct val="150000"/>
              </a:lnSpc>
              <a:buFont typeface="Arial" panose="020B0604020202020204" pitchFamily="34" charset="0"/>
              <a:buChar char="•"/>
            </a:pPr>
            <a:r>
              <a:rPr lang="en-US" dirty="0"/>
              <a:t>However, the classification is fully interpretable.</a:t>
            </a:r>
          </a:p>
          <a:p>
            <a:endParaRPr lang="en-US" dirty="0"/>
          </a:p>
        </p:txBody>
      </p:sp>
    </p:spTree>
    <p:extLst>
      <p:ext uri="{BB962C8B-B14F-4D97-AF65-F5344CB8AC3E}">
        <p14:creationId xmlns:p14="http://schemas.microsoft.com/office/powerpoint/2010/main" val="873639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041D-CF26-97BB-FC0B-F6EF67CCAAB7}"/>
              </a:ext>
            </a:extLst>
          </p:cNvPr>
          <p:cNvSpPr>
            <a:spLocks noGrp="1"/>
          </p:cNvSpPr>
          <p:nvPr>
            <p:ph type="title"/>
          </p:nvPr>
        </p:nvSpPr>
        <p:spPr/>
        <p:txBody>
          <a:bodyPr/>
          <a:lstStyle/>
          <a:p>
            <a:r>
              <a:rPr lang="en-US" b="1" dirty="0"/>
              <a:t>Real-World Challenges</a:t>
            </a:r>
            <a:br>
              <a:rPr lang="en-US" b="1" dirty="0"/>
            </a:br>
            <a:endParaRPr lang="en-US" dirty="0"/>
          </a:p>
        </p:txBody>
      </p:sp>
      <p:sp>
        <p:nvSpPr>
          <p:cNvPr id="3" name="Content Placeholder 2">
            <a:extLst>
              <a:ext uri="{FF2B5EF4-FFF2-40B4-BE49-F238E27FC236}">
                <a16:creationId xmlns:a16="http://schemas.microsoft.com/office/drawing/2014/main" id="{B4CFB3C8-2CAF-ED96-1BFE-CD7143B2AF07}"/>
              </a:ext>
            </a:extLst>
          </p:cNvPr>
          <p:cNvSpPr>
            <a:spLocks noGrp="1"/>
          </p:cNvSpPr>
          <p:nvPr>
            <p:ph idx="1"/>
          </p:nvPr>
        </p:nvSpPr>
        <p:spPr/>
        <p:txBody>
          <a:bodyPr>
            <a:normAutofit/>
          </a:bodyPr>
          <a:lstStyle/>
          <a:p>
            <a:pPr marL="0" indent="0">
              <a:lnSpc>
                <a:spcPct val="150000"/>
              </a:lnSpc>
              <a:buNone/>
            </a:pPr>
            <a:r>
              <a:rPr lang="en-US" b="1" dirty="0"/>
              <a:t>Struggles on Real Data</a:t>
            </a:r>
          </a:p>
          <a:p>
            <a:pPr>
              <a:lnSpc>
                <a:spcPct val="150000"/>
              </a:lnSpc>
            </a:pPr>
            <a:r>
              <a:rPr lang="en-US" sz="2400" dirty="0"/>
              <a:t>When tested on real aircraft scans, both methods struggled.</a:t>
            </a:r>
          </a:p>
          <a:p>
            <a:pPr marL="0" indent="0">
              <a:lnSpc>
                <a:spcPct val="150000"/>
              </a:lnSpc>
              <a:buNone/>
            </a:pPr>
            <a:r>
              <a:rPr lang="en-US" b="1" dirty="0"/>
              <a:t>Sample A (0.78mm dent):</a:t>
            </a:r>
            <a:endParaRPr lang="en-US" dirty="0"/>
          </a:p>
          <a:p>
            <a:pPr lvl="1">
              <a:lnSpc>
                <a:spcPct val="150000"/>
              </a:lnSpc>
            </a:pPr>
            <a:r>
              <a:rPr lang="en-US" b="1" dirty="0" err="1"/>
              <a:t>DentNet</a:t>
            </a:r>
            <a:r>
              <a:rPr lang="en-US" b="1" dirty="0"/>
              <a:t>:</a:t>
            </a:r>
            <a:r>
              <a:rPr lang="en-US" dirty="0"/>
              <a:t> 41.61% False Positives. Detects scan "strip boundaries" as dents.</a:t>
            </a:r>
          </a:p>
          <a:p>
            <a:pPr lvl="1">
              <a:lnSpc>
                <a:spcPct val="150000"/>
              </a:lnSpc>
            </a:pPr>
            <a:r>
              <a:rPr lang="en-US" b="1" dirty="0"/>
              <a:t>Patch-Based:</a:t>
            </a:r>
            <a:r>
              <a:rPr lang="en-US" dirty="0"/>
              <a:t> 20.65% False Positives. Better, but still problematic.</a:t>
            </a:r>
          </a:p>
          <a:p>
            <a:pPr>
              <a:lnSpc>
                <a:spcPct val="150000"/>
              </a:lnSpc>
            </a:pPr>
            <a:endParaRPr lang="en-US" dirty="0"/>
          </a:p>
        </p:txBody>
      </p:sp>
      <p:sp>
        <p:nvSpPr>
          <p:cNvPr id="4" name="Slide Number Placeholder 3">
            <a:extLst>
              <a:ext uri="{FF2B5EF4-FFF2-40B4-BE49-F238E27FC236}">
                <a16:creationId xmlns:a16="http://schemas.microsoft.com/office/drawing/2014/main" id="{6F1003FD-97EB-5E56-7841-7AA218D25174}"/>
              </a:ext>
            </a:extLst>
          </p:cNvPr>
          <p:cNvSpPr>
            <a:spLocks noGrp="1"/>
          </p:cNvSpPr>
          <p:nvPr>
            <p:ph type="sldNum" sz="quarter" idx="12"/>
          </p:nvPr>
        </p:nvSpPr>
        <p:spPr/>
        <p:txBody>
          <a:bodyPr/>
          <a:lstStyle/>
          <a:p>
            <a:fld id="{DADAC235-C9E6-487D-8BF0-E0D19F810E81}" type="slidenum">
              <a:rPr lang="en-US" smtClean="0"/>
              <a:t>29</a:t>
            </a:fld>
            <a:endParaRPr lang="en-US"/>
          </a:p>
        </p:txBody>
      </p:sp>
    </p:spTree>
    <p:extLst>
      <p:ext uri="{BB962C8B-B14F-4D97-AF65-F5344CB8AC3E}">
        <p14:creationId xmlns:p14="http://schemas.microsoft.com/office/powerpoint/2010/main" val="2965297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72EA-B514-6FD0-FCB7-29E936721F26}"/>
              </a:ext>
            </a:extLst>
          </p:cNvPr>
          <p:cNvSpPr>
            <a:spLocks noGrp="1"/>
          </p:cNvSpPr>
          <p:nvPr>
            <p:ph type="title"/>
          </p:nvPr>
        </p:nvSpPr>
        <p:spPr>
          <a:xfrm>
            <a:off x="838200" y="146552"/>
            <a:ext cx="10515600" cy="1325563"/>
          </a:xfrm>
        </p:spPr>
        <p:txBody>
          <a:bodyPr>
            <a:normAutofit/>
          </a:bodyPr>
          <a:lstStyle/>
          <a:p>
            <a:r>
              <a:rPr lang="en-US" sz="4000" dirty="0">
                <a:latin typeface="游ゴシック (Body)"/>
              </a:rPr>
              <a:t>Research Background</a:t>
            </a:r>
          </a:p>
        </p:txBody>
      </p:sp>
      <p:sp>
        <p:nvSpPr>
          <p:cNvPr id="3" name="Content Placeholder 2">
            <a:extLst>
              <a:ext uri="{FF2B5EF4-FFF2-40B4-BE49-F238E27FC236}">
                <a16:creationId xmlns:a16="http://schemas.microsoft.com/office/drawing/2014/main" id="{7144523E-AD27-1DE4-99F5-8214784C8ECC}"/>
              </a:ext>
            </a:extLst>
          </p:cNvPr>
          <p:cNvSpPr>
            <a:spLocks noGrp="1"/>
          </p:cNvSpPr>
          <p:nvPr>
            <p:ph idx="1"/>
          </p:nvPr>
        </p:nvSpPr>
        <p:spPr>
          <a:xfrm>
            <a:off x="838200" y="2291379"/>
            <a:ext cx="10515600" cy="3885584"/>
          </a:xfrm>
        </p:spPr>
        <p:txBody>
          <a:bodyPr/>
          <a:lstStyle/>
          <a:p>
            <a:r>
              <a:rPr kumimoji="1" lang="en-US" sz="1800" dirty="0"/>
              <a:t>Point Cloud processing involves handling 3D data represented as a collection of points in space (x, y, z) coordinates.</a:t>
            </a:r>
          </a:p>
          <a:p>
            <a:r>
              <a:rPr kumimoji="1" lang="en-US" sz="1800" dirty="0"/>
              <a:t>Example of point cloud data file</a:t>
            </a:r>
          </a:p>
          <a:p>
            <a:endParaRPr lang="en-US" dirty="0"/>
          </a:p>
        </p:txBody>
      </p:sp>
      <p:sp>
        <p:nvSpPr>
          <p:cNvPr id="4" name="Slide Number Placeholder 3">
            <a:extLst>
              <a:ext uri="{FF2B5EF4-FFF2-40B4-BE49-F238E27FC236}">
                <a16:creationId xmlns:a16="http://schemas.microsoft.com/office/drawing/2014/main" id="{961C2037-E89F-6EEE-5ABE-563B86FFDEC7}"/>
              </a:ext>
            </a:extLst>
          </p:cNvPr>
          <p:cNvSpPr>
            <a:spLocks noGrp="1"/>
          </p:cNvSpPr>
          <p:nvPr>
            <p:ph type="sldNum" sz="quarter" idx="12"/>
          </p:nvPr>
        </p:nvSpPr>
        <p:spPr/>
        <p:txBody>
          <a:bodyPr/>
          <a:lstStyle/>
          <a:p>
            <a:fld id="{DADAC235-C9E6-487D-8BF0-E0D19F810E81}" type="slidenum">
              <a:rPr lang="en-US" smtClean="0"/>
              <a:t>3</a:t>
            </a:fld>
            <a:endParaRPr lang="en-US"/>
          </a:p>
        </p:txBody>
      </p:sp>
      <p:sp>
        <p:nvSpPr>
          <p:cNvPr id="5" name="TextBox 4">
            <a:extLst>
              <a:ext uri="{FF2B5EF4-FFF2-40B4-BE49-F238E27FC236}">
                <a16:creationId xmlns:a16="http://schemas.microsoft.com/office/drawing/2014/main" id="{7AF49AE0-F4C8-1447-6961-46AE98DB39B1}"/>
              </a:ext>
            </a:extLst>
          </p:cNvPr>
          <p:cNvSpPr txBox="1"/>
          <p:nvPr/>
        </p:nvSpPr>
        <p:spPr>
          <a:xfrm>
            <a:off x="857415" y="1290918"/>
            <a:ext cx="4196122" cy="523220"/>
          </a:xfrm>
          <a:prstGeom prst="rect">
            <a:avLst/>
          </a:prstGeom>
          <a:noFill/>
        </p:spPr>
        <p:txBody>
          <a:bodyPr wrap="square" rtlCol="0">
            <a:spAutoFit/>
          </a:bodyPr>
          <a:lstStyle/>
          <a:p>
            <a:r>
              <a:rPr lang="en-US" sz="2800" dirty="0">
                <a:latin typeface="游ゴシック (Body)"/>
              </a:rPr>
              <a:t>Point Cloud Processing</a:t>
            </a:r>
          </a:p>
        </p:txBody>
      </p:sp>
      <p:pic>
        <p:nvPicPr>
          <p:cNvPr id="9" name="Picture 8">
            <a:extLst>
              <a:ext uri="{FF2B5EF4-FFF2-40B4-BE49-F238E27FC236}">
                <a16:creationId xmlns:a16="http://schemas.microsoft.com/office/drawing/2014/main" id="{AA81B8E0-0657-A81E-3FAC-CA47A9610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554" y="12748"/>
            <a:ext cx="2248095" cy="2248095"/>
          </a:xfrm>
          <a:prstGeom prst="rect">
            <a:avLst/>
          </a:prstGeom>
        </p:spPr>
      </p:pic>
      <p:graphicFrame>
        <p:nvGraphicFramePr>
          <p:cNvPr id="10" name="Table 9">
            <a:extLst>
              <a:ext uri="{FF2B5EF4-FFF2-40B4-BE49-F238E27FC236}">
                <a16:creationId xmlns:a16="http://schemas.microsoft.com/office/drawing/2014/main" id="{AC0ADD7A-5889-D965-341B-77848170E22F}"/>
              </a:ext>
            </a:extLst>
          </p:cNvPr>
          <p:cNvGraphicFramePr>
            <a:graphicFrameLocks noGrp="1"/>
          </p:cNvGraphicFramePr>
          <p:nvPr>
            <p:extLst>
              <p:ext uri="{D42A27DB-BD31-4B8C-83A1-F6EECF244321}">
                <p14:modId xmlns:p14="http://schemas.microsoft.com/office/powerpoint/2010/main" val="2434404678"/>
              </p:ext>
            </p:extLst>
          </p:nvPr>
        </p:nvGraphicFramePr>
        <p:xfrm>
          <a:off x="1001957" y="3672647"/>
          <a:ext cx="2998392" cy="1843900"/>
        </p:xfrm>
        <a:graphic>
          <a:graphicData uri="http://schemas.openxmlformats.org/drawingml/2006/table">
            <a:tbl>
              <a:tblPr firstRow="1" bandRow="1">
                <a:tableStyleId>{C083E6E3-FA7D-4D7B-A595-EF9225AFEA82}</a:tableStyleId>
              </a:tblPr>
              <a:tblGrid>
                <a:gridCol w="999464">
                  <a:extLst>
                    <a:ext uri="{9D8B030D-6E8A-4147-A177-3AD203B41FA5}">
                      <a16:colId xmlns:a16="http://schemas.microsoft.com/office/drawing/2014/main" val="574157511"/>
                    </a:ext>
                  </a:extLst>
                </a:gridCol>
                <a:gridCol w="999464">
                  <a:extLst>
                    <a:ext uri="{9D8B030D-6E8A-4147-A177-3AD203B41FA5}">
                      <a16:colId xmlns:a16="http://schemas.microsoft.com/office/drawing/2014/main" val="20761963"/>
                    </a:ext>
                  </a:extLst>
                </a:gridCol>
                <a:gridCol w="999464">
                  <a:extLst>
                    <a:ext uri="{9D8B030D-6E8A-4147-A177-3AD203B41FA5}">
                      <a16:colId xmlns:a16="http://schemas.microsoft.com/office/drawing/2014/main" val="3525902860"/>
                    </a:ext>
                  </a:extLst>
                </a:gridCol>
              </a:tblGrid>
              <a:tr h="365547">
                <a:tc>
                  <a:txBody>
                    <a:bodyPr/>
                    <a:lstStyle/>
                    <a:p>
                      <a:pPr algn="ctr"/>
                      <a:r>
                        <a:rPr lang="en-US" dirty="0"/>
                        <a:t>X</a:t>
                      </a:r>
                    </a:p>
                  </a:txBody>
                  <a:tcPr/>
                </a:tc>
                <a:tc>
                  <a:txBody>
                    <a:bodyPr/>
                    <a:lstStyle/>
                    <a:p>
                      <a:pPr algn="ctr"/>
                      <a:r>
                        <a:rPr lang="en-US" dirty="0"/>
                        <a:t>Y</a:t>
                      </a:r>
                    </a:p>
                  </a:txBody>
                  <a:tcPr/>
                </a:tc>
                <a:tc>
                  <a:txBody>
                    <a:bodyPr/>
                    <a:lstStyle/>
                    <a:p>
                      <a:pPr algn="ctr"/>
                      <a:r>
                        <a:rPr lang="en-US" dirty="0"/>
                        <a:t>Z</a:t>
                      </a:r>
                    </a:p>
                  </a:txBody>
                  <a:tcPr/>
                </a:tc>
                <a:extLst>
                  <a:ext uri="{0D108BD9-81ED-4DB2-BD59-A6C34878D82A}">
                    <a16:rowId xmlns:a16="http://schemas.microsoft.com/office/drawing/2014/main" val="1273759200"/>
                  </a:ext>
                </a:extLst>
              </a:tr>
              <a:tr h="369535">
                <a:tc>
                  <a:txBody>
                    <a:bodyPr/>
                    <a:lstStyle/>
                    <a:p>
                      <a:pPr algn="ctr"/>
                      <a:r>
                        <a:rPr lang="en-US" dirty="0"/>
                        <a:t>100</a:t>
                      </a:r>
                    </a:p>
                  </a:txBody>
                  <a:tcPr/>
                </a:tc>
                <a:tc>
                  <a:txBody>
                    <a:bodyPr/>
                    <a:lstStyle/>
                    <a:p>
                      <a:pPr algn="ctr"/>
                      <a:r>
                        <a:rPr lang="en-US" dirty="0"/>
                        <a:t>150</a:t>
                      </a:r>
                    </a:p>
                  </a:txBody>
                  <a:tcPr/>
                </a:tc>
                <a:tc>
                  <a:txBody>
                    <a:bodyPr/>
                    <a:lstStyle/>
                    <a:p>
                      <a:pPr algn="ctr"/>
                      <a:r>
                        <a:rPr lang="en-US" dirty="0"/>
                        <a:t>100</a:t>
                      </a:r>
                    </a:p>
                  </a:txBody>
                  <a:tcPr/>
                </a:tc>
                <a:extLst>
                  <a:ext uri="{0D108BD9-81ED-4DB2-BD59-A6C34878D82A}">
                    <a16:rowId xmlns:a16="http://schemas.microsoft.com/office/drawing/2014/main" val="3152489411"/>
                  </a:ext>
                </a:extLst>
              </a:tr>
              <a:tr h="369535">
                <a:tc>
                  <a:txBody>
                    <a:bodyPr/>
                    <a:lstStyle/>
                    <a:p>
                      <a:pPr algn="ctr"/>
                      <a:r>
                        <a:rPr lang="en-US" dirty="0"/>
                        <a:t>200</a:t>
                      </a:r>
                    </a:p>
                  </a:txBody>
                  <a:tcPr/>
                </a:tc>
                <a:tc>
                  <a:txBody>
                    <a:bodyPr/>
                    <a:lstStyle/>
                    <a:p>
                      <a:pPr algn="ctr"/>
                      <a:r>
                        <a:rPr lang="en-US" dirty="0"/>
                        <a:t>200</a:t>
                      </a:r>
                    </a:p>
                  </a:txBody>
                  <a:tcPr/>
                </a:tc>
                <a:tc>
                  <a:txBody>
                    <a:bodyPr/>
                    <a:lstStyle/>
                    <a:p>
                      <a:pPr algn="ctr"/>
                      <a:r>
                        <a:rPr lang="en-US" dirty="0"/>
                        <a:t>210</a:t>
                      </a:r>
                    </a:p>
                  </a:txBody>
                  <a:tcPr/>
                </a:tc>
                <a:extLst>
                  <a:ext uri="{0D108BD9-81ED-4DB2-BD59-A6C34878D82A}">
                    <a16:rowId xmlns:a16="http://schemas.microsoft.com/office/drawing/2014/main" val="3094816276"/>
                  </a:ext>
                </a:extLst>
              </a:tr>
              <a:tr h="369535">
                <a:tc>
                  <a:txBody>
                    <a:bodyPr/>
                    <a:lstStyle/>
                    <a:p>
                      <a:pPr algn="ctr"/>
                      <a:r>
                        <a:rPr lang="en-US" dirty="0"/>
                        <a:t>10</a:t>
                      </a:r>
                    </a:p>
                  </a:txBody>
                  <a:tcPr/>
                </a:tc>
                <a:tc>
                  <a:txBody>
                    <a:bodyPr/>
                    <a:lstStyle/>
                    <a:p>
                      <a:pPr algn="ctr"/>
                      <a:r>
                        <a:rPr lang="en-US" dirty="0"/>
                        <a:t>50</a:t>
                      </a:r>
                    </a:p>
                  </a:txBody>
                  <a:tcPr/>
                </a:tc>
                <a:tc>
                  <a:txBody>
                    <a:bodyPr/>
                    <a:lstStyle/>
                    <a:p>
                      <a:pPr algn="ctr"/>
                      <a:r>
                        <a:rPr lang="en-US" dirty="0"/>
                        <a:t>100</a:t>
                      </a:r>
                    </a:p>
                  </a:txBody>
                  <a:tcPr/>
                </a:tc>
                <a:extLst>
                  <a:ext uri="{0D108BD9-81ED-4DB2-BD59-A6C34878D82A}">
                    <a16:rowId xmlns:a16="http://schemas.microsoft.com/office/drawing/2014/main" val="3265435151"/>
                  </a:ext>
                </a:extLst>
              </a:tr>
              <a:tr h="369535">
                <a:tc>
                  <a:txBody>
                    <a:bodyPr/>
                    <a:lstStyle/>
                    <a:p>
                      <a:pPr algn="ctr"/>
                      <a:r>
                        <a:rPr lang="en-US" dirty="0"/>
                        <a:t>35</a:t>
                      </a:r>
                    </a:p>
                  </a:txBody>
                  <a:tcPr/>
                </a:tc>
                <a:tc>
                  <a:txBody>
                    <a:bodyPr/>
                    <a:lstStyle/>
                    <a:p>
                      <a:pPr algn="ctr"/>
                      <a:r>
                        <a:rPr lang="en-US" dirty="0"/>
                        <a:t>10</a:t>
                      </a:r>
                    </a:p>
                  </a:txBody>
                  <a:tcPr/>
                </a:tc>
                <a:tc>
                  <a:txBody>
                    <a:bodyPr/>
                    <a:lstStyle/>
                    <a:p>
                      <a:pPr algn="ctr"/>
                      <a:r>
                        <a:rPr lang="en-US" dirty="0"/>
                        <a:t>35</a:t>
                      </a:r>
                    </a:p>
                  </a:txBody>
                  <a:tcPr/>
                </a:tc>
                <a:extLst>
                  <a:ext uri="{0D108BD9-81ED-4DB2-BD59-A6C34878D82A}">
                    <a16:rowId xmlns:a16="http://schemas.microsoft.com/office/drawing/2014/main" val="363369944"/>
                  </a:ext>
                </a:extLst>
              </a:tr>
            </a:tbl>
          </a:graphicData>
        </a:graphic>
      </p:graphicFrame>
      <p:graphicFrame>
        <p:nvGraphicFramePr>
          <p:cNvPr id="12" name="Table 11">
            <a:extLst>
              <a:ext uri="{FF2B5EF4-FFF2-40B4-BE49-F238E27FC236}">
                <a16:creationId xmlns:a16="http://schemas.microsoft.com/office/drawing/2014/main" id="{73F04D5D-7801-59BE-9758-E77029E79ABC}"/>
              </a:ext>
            </a:extLst>
          </p:cNvPr>
          <p:cNvGraphicFramePr>
            <a:graphicFrameLocks noGrp="1"/>
          </p:cNvGraphicFramePr>
          <p:nvPr>
            <p:extLst>
              <p:ext uri="{D42A27DB-BD31-4B8C-83A1-F6EECF244321}">
                <p14:modId xmlns:p14="http://schemas.microsoft.com/office/powerpoint/2010/main" val="3242873674"/>
              </p:ext>
            </p:extLst>
          </p:nvPr>
        </p:nvGraphicFramePr>
        <p:xfrm>
          <a:off x="4596804" y="3672647"/>
          <a:ext cx="2998392" cy="1843900"/>
        </p:xfrm>
        <a:graphic>
          <a:graphicData uri="http://schemas.openxmlformats.org/drawingml/2006/table">
            <a:tbl>
              <a:tblPr firstRow="1" bandRow="1">
                <a:tableStyleId>{C083E6E3-FA7D-4D7B-A595-EF9225AFEA82}</a:tableStyleId>
              </a:tblPr>
              <a:tblGrid>
                <a:gridCol w="999464">
                  <a:extLst>
                    <a:ext uri="{9D8B030D-6E8A-4147-A177-3AD203B41FA5}">
                      <a16:colId xmlns:a16="http://schemas.microsoft.com/office/drawing/2014/main" val="574157511"/>
                    </a:ext>
                  </a:extLst>
                </a:gridCol>
                <a:gridCol w="999464">
                  <a:extLst>
                    <a:ext uri="{9D8B030D-6E8A-4147-A177-3AD203B41FA5}">
                      <a16:colId xmlns:a16="http://schemas.microsoft.com/office/drawing/2014/main" val="20761963"/>
                    </a:ext>
                  </a:extLst>
                </a:gridCol>
                <a:gridCol w="999464">
                  <a:extLst>
                    <a:ext uri="{9D8B030D-6E8A-4147-A177-3AD203B41FA5}">
                      <a16:colId xmlns:a16="http://schemas.microsoft.com/office/drawing/2014/main" val="3525902860"/>
                    </a:ext>
                  </a:extLst>
                </a:gridCol>
              </a:tblGrid>
              <a:tr h="365547">
                <a:tc>
                  <a:txBody>
                    <a:bodyPr/>
                    <a:lstStyle/>
                    <a:p>
                      <a:pPr algn="ctr"/>
                      <a:r>
                        <a:rPr lang="en-US" dirty="0"/>
                        <a:t>R</a:t>
                      </a:r>
                    </a:p>
                  </a:txBody>
                  <a:tcPr>
                    <a:solidFill>
                      <a:srgbClr val="FF5050"/>
                    </a:solidFill>
                  </a:tcPr>
                </a:tc>
                <a:tc>
                  <a:txBody>
                    <a:bodyPr/>
                    <a:lstStyle/>
                    <a:p>
                      <a:pPr algn="ctr"/>
                      <a:r>
                        <a:rPr lang="en-US" dirty="0"/>
                        <a:t>G</a:t>
                      </a:r>
                    </a:p>
                  </a:txBody>
                  <a:tcPr>
                    <a:solidFill>
                      <a:srgbClr val="008000"/>
                    </a:solidFill>
                  </a:tcPr>
                </a:tc>
                <a:tc>
                  <a:txBody>
                    <a:bodyPr/>
                    <a:lstStyle/>
                    <a:p>
                      <a:pPr algn="ctr"/>
                      <a:r>
                        <a:rPr lang="en-US" dirty="0"/>
                        <a:t>B</a:t>
                      </a:r>
                    </a:p>
                  </a:txBody>
                  <a:tcPr>
                    <a:solidFill>
                      <a:srgbClr val="5A87EC"/>
                    </a:solidFill>
                  </a:tcPr>
                </a:tc>
                <a:extLst>
                  <a:ext uri="{0D108BD9-81ED-4DB2-BD59-A6C34878D82A}">
                    <a16:rowId xmlns:a16="http://schemas.microsoft.com/office/drawing/2014/main" val="1273759200"/>
                  </a:ext>
                </a:extLst>
              </a:tr>
              <a:tr h="369535">
                <a:tc>
                  <a:txBody>
                    <a:bodyPr/>
                    <a:lstStyle/>
                    <a:p>
                      <a:pPr algn="ctr"/>
                      <a:r>
                        <a:rPr lang="en-US" dirty="0"/>
                        <a:t>13</a:t>
                      </a:r>
                    </a:p>
                  </a:txBody>
                  <a:tcPr>
                    <a:solidFill>
                      <a:srgbClr val="FF9999"/>
                    </a:solidFill>
                  </a:tcPr>
                </a:tc>
                <a:tc>
                  <a:txBody>
                    <a:bodyPr/>
                    <a:lstStyle/>
                    <a:p>
                      <a:pPr algn="ctr"/>
                      <a:r>
                        <a:rPr lang="en-US" dirty="0"/>
                        <a:t>115</a:t>
                      </a:r>
                    </a:p>
                  </a:txBody>
                  <a:tcPr>
                    <a:solidFill>
                      <a:schemeClr val="accent6">
                        <a:lumMod val="40000"/>
                        <a:lumOff val="60000"/>
                      </a:schemeClr>
                    </a:solidFill>
                  </a:tcPr>
                </a:tc>
                <a:tc>
                  <a:txBody>
                    <a:bodyPr/>
                    <a:lstStyle/>
                    <a:p>
                      <a:pPr algn="ctr"/>
                      <a:r>
                        <a:rPr lang="en-US" dirty="0"/>
                        <a:t>24</a:t>
                      </a:r>
                    </a:p>
                  </a:txBody>
                  <a:tcPr>
                    <a:solidFill>
                      <a:schemeClr val="accent1">
                        <a:lumMod val="40000"/>
                        <a:lumOff val="60000"/>
                      </a:schemeClr>
                    </a:solidFill>
                  </a:tcPr>
                </a:tc>
                <a:extLst>
                  <a:ext uri="{0D108BD9-81ED-4DB2-BD59-A6C34878D82A}">
                    <a16:rowId xmlns:a16="http://schemas.microsoft.com/office/drawing/2014/main" val="3152489411"/>
                  </a:ext>
                </a:extLst>
              </a:tr>
              <a:tr h="369535">
                <a:tc>
                  <a:txBody>
                    <a:bodyPr/>
                    <a:lstStyle/>
                    <a:p>
                      <a:pPr algn="ctr"/>
                      <a:r>
                        <a:rPr lang="en-US" dirty="0"/>
                        <a:t>32</a:t>
                      </a:r>
                    </a:p>
                  </a:txBody>
                  <a:tcPr>
                    <a:solidFill>
                      <a:srgbClr val="FF9999"/>
                    </a:solidFill>
                  </a:tcPr>
                </a:tc>
                <a:tc>
                  <a:txBody>
                    <a:bodyPr/>
                    <a:lstStyle/>
                    <a:p>
                      <a:pPr algn="ctr"/>
                      <a:r>
                        <a:rPr lang="en-US" dirty="0"/>
                        <a:t>102</a:t>
                      </a:r>
                    </a:p>
                  </a:txBody>
                  <a:tcPr>
                    <a:solidFill>
                      <a:schemeClr val="accent6">
                        <a:lumMod val="40000"/>
                        <a:lumOff val="60000"/>
                      </a:schemeClr>
                    </a:solidFill>
                  </a:tcPr>
                </a:tc>
                <a:tc>
                  <a:txBody>
                    <a:bodyPr/>
                    <a:lstStyle/>
                    <a:p>
                      <a:pPr algn="ctr"/>
                      <a:r>
                        <a:rPr lang="en-US" dirty="0"/>
                        <a:t>35</a:t>
                      </a:r>
                    </a:p>
                  </a:txBody>
                  <a:tcPr>
                    <a:solidFill>
                      <a:schemeClr val="accent1">
                        <a:lumMod val="40000"/>
                        <a:lumOff val="60000"/>
                      </a:schemeClr>
                    </a:solidFill>
                  </a:tcPr>
                </a:tc>
                <a:extLst>
                  <a:ext uri="{0D108BD9-81ED-4DB2-BD59-A6C34878D82A}">
                    <a16:rowId xmlns:a16="http://schemas.microsoft.com/office/drawing/2014/main" val="3094816276"/>
                  </a:ext>
                </a:extLst>
              </a:tr>
              <a:tr h="369535">
                <a:tc>
                  <a:txBody>
                    <a:bodyPr/>
                    <a:lstStyle/>
                    <a:p>
                      <a:pPr algn="ctr"/>
                      <a:r>
                        <a:rPr lang="en-US" dirty="0"/>
                        <a:t>15</a:t>
                      </a:r>
                    </a:p>
                  </a:txBody>
                  <a:tcPr>
                    <a:solidFill>
                      <a:srgbClr val="FF9999"/>
                    </a:solidFill>
                  </a:tcPr>
                </a:tc>
                <a:tc>
                  <a:txBody>
                    <a:bodyPr/>
                    <a:lstStyle/>
                    <a:p>
                      <a:pPr algn="ctr"/>
                      <a:r>
                        <a:rPr lang="en-US" dirty="0"/>
                        <a:t>57</a:t>
                      </a:r>
                    </a:p>
                  </a:txBody>
                  <a:tcPr>
                    <a:solidFill>
                      <a:schemeClr val="accent6">
                        <a:lumMod val="40000"/>
                        <a:lumOff val="60000"/>
                      </a:schemeClr>
                    </a:solidFill>
                  </a:tcPr>
                </a:tc>
                <a:tc>
                  <a:txBody>
                    <a:bodyPr/>
                    <a:lstStyle/>
                    <a:p>
                      <a:pPr algn="ctr"/>
                      <a:r>
                        <a:rPr lang="en-US" dirty="0"/>
                        <a:t>78</a:t>
                      </a:r>
                    </a:p>
                  </a:txBody>
                  <a:tcPr>
                    <a:solidFill>
                      <a:schemeClr val="accent1">
                        <a:lumMod val="40000"/>
                        <a:lumOff val="60000"/>
                      </a:schemeClr>
                    </a:solidFill>
                  </a:tcPr>
                </a:tc>
                <a:extLst>
                  <a:ext uri="{0D108BD9-81ED-4DB2-BD59-A6C34878D82A}">
                    <a16:rowId xmlns:a16="http://schemas.microsoft.com/office/drawing/2014/main" val="3265435151"/>
                  </a:ext>
                </a:extLst>
              </a:tr>
              <a:tr h="369535">
                <a:tc>
                  <a:txBody>
                    <a:bodyPr/>
                    <a:lstStyle/>
                    <a:p>
                      <a:pPr algn="ctr"/>
                      <a:r>
                        <a:rPr lang="en-US" dirty="0"/>
                        <a:t>33</a:t>
                      </a:r>
                    </a:p>
                  </a:txBody>
                  <a:tcPr>
                    <a:solidFill>
                      <a:srgbClr val="FF9999"/>
                    </a:solidFill>
                  </a:tcPr>
                </a:tc>
                <a:tc>
                  <a:txBody>
                    <a:bodyPr/>
                    <a:lstStyle/>
                    <a:p>
                      <a:pPr algn="ctr"/>
                      <a:r>
                        <a:rPr lang="en-US" dirty="0"/>
                        <a:t>43</a:t>
                      </a:r>
                    </a:p>
                  </a:txBody>
                  <a:tcPr>
                    <a:solidFill>
                      <a:schemeClr val="accent6">
                        <a:lumMod val="40000"/>
                        <a:lumOff val="60000"/>
                      </a:schemeClr>
                    </a:solidFill>
                  </a:tcPr>
                </a:tc>
                <a:tc>
                  <a:txBody>
                    <a:bodyPr/>
                    <a:lstStyle/>
                    <a:p>
                      <a:pPr algn="ctr"/>
                      <a:r>
                        <a:rPr lang="en-US" dirty="0"/>
                        <a:t>25</a:t>
                      </a:r>
                    </a:p>
                  </a:txBody>
                  <a:tcPr>
                    <a:solidFill>
                      <a:schemeClr val="accent1">
                        <a:lumMod val="40000"/>
                        <a:lumOff val="60000"/>
                      </a:schemeClr>
                    </a:solidFill>
                  </a:tcPr>
                </a:tc>
                <a:extLst>
                  <a:ext uri="{0D108BD9-81ED-4DB2-BD59-A6C34878D82A}">
                    <a16:rowId xmlns:a16="http://schemas.microsoft.com/office/drawing/2014/main" val="363369944"/>
                  </a:ext>
                </a:extLst>
              </a:tr>
            </a:tbl>
          </a:graphicData>
        </a:graphic>
      </p:graphicFrame>
      <p:graphicFrame>
        <p:nvGraphicFramePr>
          <p:cNvPr id="13" name="Table 12">
            <a:extLst>
              <a:ext uri="{FF2B5EF4-FFF2-40B4-BE49-F238E27FC236}">
                <a16:creationId xmlns:a16="http://schemas.microsoft.com/office/drawing/2014/main" id="{C505489A-E3A1-6FE7-C0F2-B2CF5F0054BE}"/>
              </a:ext>
            </a:extLst>
          </p:cNvPr>
          <p:cNvGraphicFramePr>
            <a:graphicFrameLocks noGrp="1"/>
          </p:cNvGraphicFramePr>
          <p:nvPr>
            <p:extLst>
              <p:ext uri="{D42A27DB-BD31-4B8C-83A1-F6EECF244321}">
                <p14:modId xmlns:p14="http://schemas.microsoft.com/office/powerpoint/2010/main" val="1550505981"/>
              </p:ext>
            </p:extLst>
          </p:nvPr>
        </p:nvGraphicFramePr>
        <p:xfrm>
          <a:off x="8308193" y="3672647"/>
          <a:ext cx="2998392" cy="1843900"/>
        </p:xfrm>
        <a:graphic>
          <a:graphicData uri="http://schemas.openxmlformats.org/drawingml/2006/table">
            <a:tbl>
              <a:tblPr firstRow="1" bandRow="1">
                <a:tableStyleId>{69C7853C-536D-4A76-A0AE-DD22124D55A5}</a:tableStyleId>
              </a:tblPr>
              <a:tblGrid>
                <a:gridCol w="999464">
                  <a:extLst>
                    <a:ext uri="{9D8B030D-6E8A-4147-A177-3AD203B41FA5}">
                      <a16:colId xmlns:a16="http://schemas.microsoft.com/office/drawing/2014/main" val="574157511"/>
                    </a:ext>
                  </a:extLst>
                </a:gridCol>
                <a:gridCol w="999464">
                  <a:extLst>
                    <a:ext uri="{9D8B030D-6E8A-4147-A177-3AD203B41FA5}">
                      <a16:colId xmlns:a16="http://schemas.microsoft.com/office/drawing/2014/main" val="20761963"/>
                    </a:ext>
                  </a:extLst>
                </a:gridCol>
                <a:gridCol w="999464">
                  <a:extLst>
                    <a:ext uri="{9D8B030D-6E8A-4147-A177-3AD203B41FA5}">
                      <a16:colId xmlns:a16="http://schemas.microsoft.com/office/drawing/2014/main" val="3525902860"/>
                    </a:ext>
                  </a:extLst>
                </a:gridCol>
              </a:tblGrid>
              <a:tr h="365547">
                <a:tc>
                  <a:txBody>
                    <a:bodyPr/>
                    <a:lstStyle/>
                    <a:p>
                      <a:pPr algn="ctr"/>
                      <a:r>
                        <a:rPr lang="en-US" dirty="0"/>
                        <a:t>X</a:t>
                      </a:r>
                    </a:p>
                  </a:txBody>
                  <a:tcPr/>
                </a:tc>
                <a:tc>
                  <a:txBody>
                    <a:bodyPr/>
                    <a:lstStyle/>
                    <a:p>
                      <a:pPr algn="ctr"/>
                      <a:r>
                        <a:rPr lang="en-US" dirty="0"/>
                        <a:t>Y</a:t>
                      </a:r>
                    </a:p>
                  </a:txBody>
                  <a:tcPr/>
                </a:tc>
                <a:tc>
                  <a:txBody>
                    <a:bodyPr/>
                    <a:lstStyle/>
                    <a:p>
                      <a:pPr algn="ctr"/>
                      <a:r>
                        <a:rPr lang="en-US" dirty="0"/>
                        <a:t>Z</a:t>
                      </a:r>
                    </a:p>
                  </a:txBody>
                  <a:tcPr/>
                </a:tc>
                <a:extLst>
                  <a:ext uri="{0D108BD9-81ED-4DB2-BD59-A6C34878D82A}">
                    <a16:rowId xmlns:a16="http://schemas.microsoft.com/office/drawing/2014/main" val="1273759200"/>
                  </a:ext>
                </a:extLst>
              </a:tr>
              <a:tr h="369535">
                <a:tc>
                  <a:txBody>
                    <a:bodyPr/>
                    <a:lstStyle/>
                    <a:p>
                      <a:pPr algn="ctr"/>
                      <a:r>
                        <a:rPr lang="en-US" dirty="0"/>
                        <a:t>1</a:t>
                      </a:r>
                    </a:p>
                  </a:txBody>
                  <a:tcPr/>
                </a:tc>
                <a:tc>
                  <a:txBody>
                    <a:bodyPr/>
                    <a:lstStyle/>
                    <a:p>
                      <a:pPr algn="ctr"/>
                      <a:r>
                        <a:rPr lang="en-US" dirty="0"/>
                        <a:t>0</a:t>
                      </a:r>
                    </a:p>
                  </a:txBody>
                  <a:tcPr/>
                </a:tc>
                <a:tc>
                  <a:txBody>
                    <a:bodyPr/>
                    <a:lstStyle/>
                    <a:p>
                      <a:pPr algn="ctr"/>
                      <a:r>
                        <a:rPr lang="en-US" dirty="0"/>
                        <a:t>3</a:t>
                      </a:r>
                    </a:p>
                  </a:txBody>
                  <a:tcPr/>
                </a:tc>
                <a:extLst>
                  <a:ext uri="{0D108BD9-81ED-4DB2-BD59-A6C34878D82A}">
                    <a16:rowId xmlns:a16="http://schemas.microsoft.com/office/drawing/2014/main" val="3152489411"/>
                  </a:ext>
                </a:extLst>
              </a:tr>
              <a:tr h="369535">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3094816276"/>
                  </a:ext>
                </a:extLst>
              </a:tr>
              <a:tr h="369535">
                <a:tc>
                  <a:txBody>
                    <a:bodyPr/>
                    <a:lstStyle/>
                    <a:p>
                      <a:pPr algn="ctr"/>
                      <a:r>
                        <a:rPr lang="en-US" dirty="0"/>
                        <a:t>0</a:t>
                      </a:r>
                    </a:p>
                  </a:txBody>
                  <a:tcPr/>
                </a:tc>
                <a:tc>
                  <a:txBody>
                    <a:bodyPr/>
                    <a:lstStyle/>
                    <a:p>
                      <a:pPr algn="ctr"/>
                      <a:r>
                        <a:rPr lang="en-US" dirty="0"/>
                        <a:t>-2</a:t>
                      </a:r>
                    </a:p>
                  </a:txBody>
                  <a:tcPr/>
                </a:tc>
                <a:tc>
                  <a:txBody>
                    <a:bodyPr/>
                    <a:lstStyle/>
                    <a:p>
                      <a:pPr algn="ctr"/>
                      <a:r>
                        <a:rPr lang="en-US" dirty="0"/>
                        <a:t>0</a:t>
                      </a:r>
                    </a:p>
                  </a:txBody>
                  <a:tcPr/>
                </a:tc>
                <a:extLst>
                  <a:ext uri="{0D108BD9-81ED-4DB2-BD59-A6C34878D82A}">
                    <a16:rowId xmlns:a16="http://schemas.microsoft.com/office/drawing/2014/main" val="3265435151"/>
                  </a:ext>
                </a:extLst>
              </a:tr>
              <a:tr h="369535">
                <a:tc>
                  <a:txBody>
                    <a:bodyPr/>
                    <a:lstStyle/>
                    <a:p>
                      <a:pPr algn="ctr"/>
                      <a:r>
                        <a:rPr lang="en-US" dirty="0"/>
                        <a:t>2</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63369944"/>
                  </a:ext>
                </a:extLst>
              </a:tr>
            </a:tbl>
          </a:graphicData>
        </a:graphic>
      </p:graphicFrame>
      <p:sp>
        <p:nvSpPr>
          <p:cNvPr id="14" name="TextBox 13">
            <a:extLst>
              <a:ext uri="{FF2B5EF4-FFF2-40B4-BE49-F238E27FC236}">
                <a16:creationId xmlns:a16="http://schemas.microsoft.com/office/drawing/2014/main" id="{B894A89B-5180-46AC-C331-57C2E8608AA6}"/>
              </a:ext>
            </a:extLst>
          </p:cNvPr>
          <p:cNvSpPr txBox="1"/>
          <p:nvPr/>
        </p:nvSpPr>
        <p:spPr>
          <a:xfrm>
            <a:off x="1786067" y="5591415"/>
            <a:ext cx="1313436" cy="369332"/>
          </a:xfrm>
          <a:prstGeom prst="rect">
            <a:avLst/>
          </a:prstGeom>
          <a:noFill/>
        </p:spPr>
        <p:txBody>
          <a:bodyPr wrap="none" rtlCol="0">
            <a:spAutoFit/>
          </a:bodyPr>
          <a:lstStyle/>
          <a:p>
            <a:r>
              <a:rPr lang="en-US" dirty="0"/>
              <a:t>Coordinates</a:t>
            </a:r>
          </a:p>
        </p:txBody>
      </p:sp>
      <p:sp>
        <p:nvSpPr>
          <p:cNvPr id="15" name="TextBox 14">
            <a:extLst>
              <a:ext uri="{FF2B5EF4-FFF2-40B4-BE49-F238E27FC236}">
                <a16:creationId xmlns:a16="http://schemas.microsoft.com/office/drawing/2014/main" id="{E0357338-1151-E5AA-C115-E39A62D61C33}"/>
              </a:ext>
            </a:extLst>
          </p:cNvPr>
          <p:cNvSpPr txBox="1"/>
          <p:nvPr/>
        </p:nvSpPr>
        <p:spPr>
          <a:xfrm>
            <a:off x="5251570" y="5591415"/>
            <a:ext cx="1688860" cy="369332"/>
          </a:xfrm>
          <a:prstGeom prst="rect">
            <a:avLst/>
          </a:prstGeom>
          <a:noFill/>
        </p:spPr>
        <p:txBody>
          <a:bodyPr wrap="none" rtlCol="0">
            <a:spAutoFit/>
          </a:bodyPr>
          <a:lstStyle/>
          <a:p>
            <a:r>
              <a:rPr lang="en-US" dirty="0"/>
              <a:t>Color (Optional)</a:t>
            </a:r>
          </a:p>
        </p:txBody>
      </p:sp>
      <p:sp>
        <p:nvSpPr>
          <p:cNvPr id="16" name="TextBox 15">
            <a:extLst>
              <a:ext uri="{FF2B5EF4-FFF2-40B4-BE49-F238E27FC236}">
                <a16:creationId xmlns:a16="http://schemas.microsoft.com/office/drawing/2014/main" id="{57C79A17-310B-A308-E0ED-16E1E76F85BA}"/>
              </a:ext>
            </a:extLst>
          </p:cNvPr>
          <p:cNvSpPr txBox="1"/>
          <p:nvPr/>
        </p:nvSpPr>
        <p:spPr>
          <a:xfrm>
            <a:off x="8489303" y="5591415"/>
            <a:ext cx="2636171" cy="369332"/>
          </a:xfrm>
          <a:prstGeom prst="rect">
            <a:avLst/>
          </a:prstGeom>
          <a:noFill/>
        </p:spPr>
        <p:txBody>
          <a:bodyPr wrap="none" rtlCol="0">
            <a:spAutoFit/>
          </a:bodyPr>
          <a:lstStyle/>
          <a:p>
            <a:r>
              <a:rPr lang="en-US" dirty="0"/>
              <a:t>Normal Vectors (Optional)</a:t>
            </a:r>
          </a:p>
        </p:txBody>
      </p:sp>
      <p:sp>
        <p:nvSpPr>
          <p:cNvPr id="18" name="Rectangle 17">
            <a:extLst>
              <a:ext uri="{FF2B5EF4-FFF2-40B4-BE49-F238E27FC236}">
                <a16:creationId xmlns:a16="http://schemas.microsoft.com/office/drawing/2014/main" id="{CE930FDE-E9B5-E992-D02F-4BCF230447DE}"/>
              </a:ext>
            </a:extLst>
          </p:cNvPr>
          <p:cNvSpPr/>
          <p:nvPr/>
        </p:nvSpPr>
        <p:spPr>
          <a:xfrm>
            <a:off x="7839957" y="1133279"/>
            <a:ext cx="843832" cy="733280"/>
          </a:xfrm>
          <a:prstGeom prst="rect">
            <a:avLst/>
          </a:prstGeom>
          <a:noFill/>
          <a:ln w="28575">
            <a:solidFill>
              <a:srgbClr val="5A87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9EB870-C36E-C0E8-25B5-B910FCCDD043}"/>
              </a:ext>
            </a:extLst>
          </p:cNvPr>
          <p:cNvSpPr/>
          <p:nvPr/>
        </p:nvSpPr>
        <p:spPr>
          <a:xfrm>
            <a:off x="9673516" y="897253"/>
            <a:ext cx="331096" cy="261267"/>
          </a:xfrm>
          <a:prstGeom prst="rect">
            <a:avLst/>
          </a:prstGeom>
          <a:noFill/>
          <a:ln w="19050">
            <a:solidFill>
              <a:srgbClr val="5A87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5E6D1C3-4469-B578-3003-1418EA3B801C}"/>
              </a:ext>
            </a:extLst>
          </p:cNvPr>
          <p:cNvCxnSpPr>
            <a:cxnSpLocks/>
          </p:cNvCxnSpPr>
          <p:nvPr/>
        </p:nvCxnSpPr>
        <p:spPr>
          <a:xfrm flipV="1">
            <a:off x="8683789" y="1167855"/>
            <a:ext cx="1320823" cy="6987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C7814BB-5A6F-6779-4051-8FA793C8F549}"/>
              </a:ext>
            </a:extLst>
          </p:cNvPr>
          <p:cNvCxnSpPr>
            <a:cxnSpLocks/>
          </p:cNvCxnSpPr>
          <p:nvPr/>
        </p:nvCxnSpPr>
        <p:spPr>
          <a:xfrm flipV="1">
            <a:off x="7839957" y="897253"/>
            <a:ext cx="1833559" cy="2311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F6640FF-B148-9A28-4179-F95B2629C445}"/>
              </a:ext>
            </a:extLst>
          </p:cNvPr>
          <p:cNvSpPr/>
          <p:nvPr/>
        </p:nvSpPr>
        <p:spPr>
          <a:xfrm>
            <a:off x="8001000" y="1290918"/>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CA6E511-807D-212B-7C5F-A8B7494BAC7D}"/>
              </a:ext>
            </a:extLst>
          </p:cNvPr>
          <p:cNvSpPr/>
          <p:nvPr/>
        </p:nvSpPr>
        <p:spPr>
          <a:xfrm>
            <a:off x="8153400" y="1443318"/>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6D8BC70-AA6D-D987-CF9B-1A01146E5F2A}"/>
              </a:ext>
            </a:extLst>
          </p:cNvPr>
          <p:cNvSpPr/>
          <p:nvPr/>
        </p:nvSpPr>
        <p:spPr>
          <a:xfrm>
            <a:off x="8305800" y="1595718"/>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CADC62E-CEC9-8DF1-A227-08CB32667ABC}"/>
              </a:ext>
            </a:extLst>
          </p:cNvPr>
          <p:cNvSpPr/>
          <p:nvPr/>
        </p:nvSpPr>
        <p:spPr>
          <a:xfrm>
            <a:off x="8458200" y="1748118"/>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FEF7CC1-4C7F-83F0-CC97-B1A811CAB604}"/>
              </a:ext>
            </a:extLst>
          </p:cNvPr>
          <p:cNvSpPr/>
          <p:nvPr/>
        </p:nvSpPr>
        <p:spPr>
          <a:xfrm>
            <a:off x="8449076" y="1420458"/>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0BF2D81-3BBC-F796-94D9-8A9AD59A4A2C}"/>
              </a:ext>
            </a:extLst>
          </p:cNvPr>
          <p:cNvSpPr/>
          <p:nvPr/>
        </p:nvSpPr>
        <p:spPr>
          <a:xfrm>
            <a:off x="8476127" y="1565912"/>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FB04A66-EFF4-1A38-09CE-971D0EE950F3}"/>
              </a:ext>
            </a:extLst>
          </p:cNvPr>
          <p:cNvSpPr/>
          <p:nvPr/>
        </p:nvSpPr>
        <p:spPr>
          <a:xfrm>
            <a:off x="8063626" y="1596166"/>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6E07989-8F8C-BCF9-D720-22933021EAD0}"/>
              </a:ext>
            </a:extLst>
          </p:cNvPr>
          <p:cNvSpPr/>
          <p:nvPr/>
        </p:nvSpPr>
        <p:spPr>
          <a:xfrm>
            <a:off x="8579960" y="1572858"/>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6AA6479-609C-984E-0432-3CB419355AB2}"/>
              </a:ext>
            </a:extLst>
          </p:cNvPr>
          <p:cNvSpPr/>
          <p:nvPr/>
        </p:nvSpPr>
        <p:spPr>
          <a:xfrm>
            <a:off x="8239013" y="1262111"/>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0EFAA70-5931-9E52-F74C-F0AC257C4C60}"/>
              </a:ext>
            </a:extLst>
          </p:cNvPr>
          <p:cNvSpPr/>
          <p:nvPr/>
        </p:nvSpPr>
        <p:spPr>
          <a:xfrm>
            <a:off x="8332759" y="1405929"/>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BD8A748-DE51-251B-C376-3E652A569C44}"/>
              </a:ext>
            </a:extLst>
          </p:cNvPr>
          <p:cNvSpPr/>
          <p:nvPr/>
        </p:nvSpPr>
        <p:spPr>
          <a:xfrm>
            <a:off x="8130540" y="1742696"/>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423D227-A300-D362-02AF-0A2664FAAA87}"/>
              </a:ext>
            </a:extLst>
          </p:cNvPr>
          <p:cNvSpPr/>
          <p:nvPr/>
        </p:nvSpPr>
        <p:spPr>
          <a:xfrm>
            <a:off x="7926371" y="1438566"/>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9447828-7060-5F07-67BA-B941F97A8E66}"/>
              </a:ext>
            </a:extLst>
          </p:cNvPr>
          <p:cNvSpPr/>
          <p:nvPr/>
        </p:nvSpPr>
        <p:spPr>
          <a:xfrm>
            <a:off x="7926370" y="1670247"/>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33FA6D9-D8B4-EEE8-5500-71FC750AFCB9}"/>
              </a:ext>
            </a:extLst>
          </p:cNvPr>
          <p:cNvSpPr/>
          <p:nvPr/>
        </p:nvSpPr>
        <p:spPr>
          <a:xfrm>
            <a:off x="8441742" y="1260646"/>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A040813-F387-3C8D-4C22-B0730BCC3105}"/>
              </a:ext>
            </a:extLst>
          </p:cNvPr>
          <p:cNvSpPr/>
          <p:nvPr/>
        </p:nvSpPr>
        <p:spPr>
          <a:xfrm>
            <a:off x="8305799" y="1755764"/>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4BE7719-BFB9-0A86-DA56-84F57CF23DB1}"/>
              </a:ext>
            </a:extLst>
          </p:cNvPr>
          <p:cNvSpPr/>
          <p:nvPr/>
        </p:nvSpPr>
        <p:spPr>
          <a:xfrm>
            <a:off x="8560236" y="1325653"/>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A552499-17D3-F7C9-1249-27F60939EFFE}"/>
              </a:ext>
            </a:extLst>
          </p:cNvPr>
          <p:cNvSpPr/>
          <p:nvPr/>
        </p:nvSpPr>
        <p:spPr>
          <a:xfrm>
            <a:off x="8109345" y="1206584"/>
            <a:ext cx="45719" cy="457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367AF897-3591-D6A5-E39C-1206B5956DE8}"/>
              </a:ext>
            </a:extLst>
          </p:cNvPr>
          <p:cNvCxnSpPr>
            <a:cxnSpLocks/>
            <a:stCxn id="54" idx="2"/>
          </p:cNvCxnSpPr>
          <p:nvPr/>
        </p:nvCxnSpPr>
        <p:spPr>
          <a:xfrm flipH="1">
            <a:off x="7189904" y="1715966"/>
            <a:ext cx="759326" cy="2800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1F17804-22D3-3CF8-6335-A6360BAA4449}"/>
              </a:ext>
            </a:extLst>
          </p:cNvPr>
          <p:cNvSpPr txBox="1"/>
          <p:nvPr/>
        </p:nvSpPr>
        <p:spPr>
          <a:xfrm>
            <a:off x="5791614" y="1891511"/>
            <a:ext cx="1515646" cy="369332"/>
          </a:xfrm>
          <a:prstGeom prst="rect">
            <a:avLst/>
          </a:prstGeom>
          <a:noFill/>
          <a:ln>
            <a:noFill/>
          </a:ln>
        </p:spPr>
        <p:txBody>
          <a:bodyPr wrap="square" rtlCol="0">
            <a:spAutoFit/>
          </a:bodyPr>
          <a:lstStyle/>
          <a:p>
            <a:r>
              <a:rPr lang="en-US" dirty="0"/>
              <a:t>(100,150,100)</a:t>
            </a:r>
          </a:p>
        </p:txBody>
      </p:sp>
    </p:spTree>
    <p:extLst>
      <p:ext uri="{BB962C8B-B14F-4D97-AF65-F5344CB8AC3E}">
        <p14:creationId xmlns:p14="http://schemas.microsoft.com/office/powerpoint/2010/main" val="4277809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49CA1-6E11-A2E1-F175-E368F9599585}"/>
              </a:ext>
            </a:extLst>
          </p:cNvPr>
          <p:cNvSpPr>
            <a:spLocks noGrp="1"/>
          </p:cNvSpPr>
          <p:nvPr>
            <p:ph type="title"/>
          </p:nvPr>
        </p:nvSpPr>
        <p:spPr/>
        <p:txBody>
          <a:bodyPr/>
          <a:lstStyle/>
          <a:p>
            <a:r>
              <a:rPr lang="en-US" b="1" dirty="0"/>
              <a:t>Analysis: Why Do Both Methods Fail?</a:t>
            </a:r>
            <a:endParaRPr lang="en-US" dirty="0"/>
          </a:p>
        </p:txBody>
      </p:sp>
      <p:sp>
        <p:nvSpPr>
          <p:cNvPr id="4" name="Slide Number Placeholder 3">
            <a:extLst>
              <a:ext uri="{FF2B5EF4-FFF2-40B4-BE49-F238E27FC236}">
                <a16:creationId xmlns:a16="http://schemas.microsoft.com/office/drawing/2014/main" id="{81C9FA7F-CC0F-2042-37E9-5E13EC209933}"/>
              </a:ext>
            </a:extLst>
          </p:cNvPr>
          <p:cNvSpPr>
            <a:spLocks noGrp="1"/>
          </p:cNvSpPr>
          <p:nvPr>
            <p:ph type="sldNum" sz="quarter" idx="12"/>
          </p:nvPr>
        </p:nvSpPr>
        <p:spPr/>
        <p:txBody>
          <a:bodyPr/>
          <a:lstStyle/>
          <a:p>
            <a:fld id="{DADAC235-C9E6-487D-8BF0-E0D19F810E81}" type="slidenum">
              <a:rPr lang="en-US" smtClean="0"/>
              <a:t>30</a:t>
            </a:fld>
            <a:endParaRPr lang="en-US"/>
          </a:p>
        </p:txBody>
      </p:sp>
      <p:sp>
        <p:nvSpPr>
          <p:cNvPr id="10" name="TextBox 9">
            <a:extLst>
              <a:ext uri="{FF2B5EF4-FFF2-40B4-BE49-F238E27FC236}">
                <a16:creationId xmlns:a16="http://schemas.microsoft.com/office/drawing/2014/main" id="{2583DC00-7408-51FA-2839-E696601F27F2}"/>
              </a:ext>
            </a:extLst>
          </p:cNvPr>
          <p:cNvSpPr txBox="1"/>
          <p:nvPr/>
        </p:nvSpPr>
        <p:spPr>
          <a:xfrm>
            <a:off x="219918" y="1818398"/>
            <a:ext cx="3379809" cy="3096360"/>
          </a:xfrm>
          <a:prstGeom prst="rect">
            <a:avLst/>
          </a:prstGeom>
          <a:noFill/>
        </p:spPr>
        <p:txBody>
          <a:bodyPr wrap="square" rtlCol="0">
            <a:spAutoFit/>
          </a:bodyPr>
          <a:lstStyle/>
          <a:p>
            <a:pPr algn="ctr">
              <a:lnSpc>
                <a:spcPct val="150000"/>
              </a:lnSpc>
            </a:pPr>
            <a:r>
              <a:rPr lang="en-US" sz="2400" b="1" dirty="0"/>
              <a:t>Domain Gap</a:t>
            </a:r>
          </a:p>
          <a:p>
            <a:pPr algn="ctr">
              <a:lnSpc>
                <a:spcPct val="150000"/>
              </a:lnSpc>
            </a:pPr>
            <a:endParaRPr lang="en-US" b="1" dirty="0"/>
          </a:p>
          <a:p>
            <a:pPr algn="ctr">
              <a:lnSpc>
                <a:spcPct val="150000"/>
              </a:lnSpc>
            </a:pPr>
            <a:r>
              <a:rPr lang="en-US" dirty="0"/>
              <a:t>Training data (clean, synthetic) lacks real-world scan artifacts like stitching "strip boundaries". The models misinterpret these as anomalies.</a:t>
            </a:r>
          </a:p>
        </p:txBody>
      </p:sp>
      <p:sp>
        <p:nvSpPr>
          <p:cNvPr id="11" name="TextBox 10">
            <a:extLst>
              <a:ext uri="{FF2B5EF4-FFF2-40B4-BE49-F238E27FC236}">
                <a16:creationId xmlns:a16="http://schemas.microsoft.com/office/drawing/2014/main" id="{CA0052B5-447A-881F-7C63-B544BAD0DCD5}"/>
              </a:ext>
            </a:extLst>
          </p:cNvPr>
          <p:cNvSpPr txBox="1"/>
          <p:nvPr/>
        </p:nvSpPr>
        <p:spPr>
          <a:xfrm>
            <a:off x="4215114" y="1922182"/>
            <a:ext cx="3761771" cy="3234860"/>
          </a:xfrm>
          <a:prstGeom prst="rect">
            <a:avLst/>
          </a:prstGeom>
          <a:noFill/>
        </p:spPr>
        <p:txBody>
          <a:bodyPr wrap="square" rtlCol="0">
            <a:spAutoFit/>
          </a:bodyPr>
          <a:lstStyle/>
          <a:p>
            <a:pPr algn="ctr">
              <a:lnSpc>
                <a:spcPct val="150000"/>
              </a:lnSpc>
            </a:pPr>
            <a:r>
              <a:rPr lang="en-US" sz="2400" b="1" dirty="0"/>
              <a:t>Quadric Fitting Issue</a:t>
            </a:r>
          </a:p>
          <a:p>
            <a:pPr algn="ctr">
              <a:lnSpc>
                <a:spcPct val="150000"/>
              </a:lnSpc>
            </a:pPr>
            <a:endParaRPr lang="en-US" sz="2400" b="1" dirty="0"/>
          </a:p>
          <a:p>
            <a:pPr algn="ctr">
              <a:lnSpc>
                <a:spcPct val="150000"/>
              </a:lnSpc>
            </a:pPr>
            <a:r>
              <a:rPr lang="en-US" dirty="0"/>
              <a:t>Training: Fit *excludes* dent points (uses ground truth). Inference: Fit *includes* all points (no mask), "flattening" the dent and making it invisible.</a:t>
            </a:r>
          </a:p>
        </p:txBody>
      </p:sp>
      <p:sp>
        <p:nvSpPr>
          <p:cNvPr id="12" name="TextBox 11">
            <a:extLst>
              <a:ext uri="{FF2B5EF4-FFF2-40B4-BE49-F238E27FC236}">
                <a16:creationId xmlns:a16="http://schemas.microsoft.com/office/drawing/2014/main" id="{BBF1B000-D1D3-1A44-FC90-BA7D5B2FF098}"/>
              </a:ext>
            </a:extLst>
          </p:cNvPr>
          <p:cNvSpPr txBox="1"/>
          <p:nvPr/>
        </p:nvSpPr>
        <p:spPr>
          <a:xfrm>
            <a:off x="8758181" y="1922182"/>
            <a:ext cx="2923570" cy="3234860"/>
          </a:xfrm>
          <a:prstGeom prst="rect">
            <a:avLst/>
          </a:prstGeom>
          <a:noFill/>
        </p:spPr>
        <p:txBody>
          <a:bodyPr wrap="square" rtlCol="0">
            <a:spAutoFit/>
          </a:bodyPr>
          <a:lstStyle/>
          <a:p>
            <a:pPr algn="ctr">
              <a:lnSpc>
                <a:spcPct val="150000"/>
              </a:lnSpc>
            </a:pPr>
            <a:r>
              <a:rPr lang="en-US" sz="2400" b="1" dirty="0"/>
              <a:t>Magnitude Mismatch</a:t>
            </a:r>
          </a:p>
          <a:p>
            <a:pPr algn="ctr">
              <a:lnSpc>
                <a:spcPct val="150000"/>
              </a:lnSpc>
            </a:pPr>
            <a:endParaRPr lang="en-US" sz="2400" b="1" dirty="0"/>
          </a:p>
          <a:p>
            <a:pPr algn="ctr">
              <a:lnSpc>
                <a:spcPct val="150000"/>
              </a:lnSpc>
            </a:pPr>
            <a:r>
              <a:rPr lang="en-US" dirty="0"/>
              <a:t>Training was on 1-3mm dents. Real data was 0.78mm (too shallow) or 15mm (too deep), falling outside the trained range.</a:t>
            </a:r>
          </a:p>
        </p:txBody>
      </p:sp>
    </p:spTree>
    <p:extLst>
      <p:ext uri="{BB962C8B-B14F-4D97-AF65-F5344CB8AC3E}">
        <p14:creationId xmlns:p14="http://schemas.microsoft.com/office/powerpoint/2010/main" val="2185178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9C534-BA39-2217-3034-DF5959608FAB}"/>
              </a:ext>
            </a:extLst>
          </p:cNvPr>
          <p:cNvSpPr>
            <a:spLocks noGrp="1"/>
          </p:cNvSpPr>
          <p:nvPr>
            <p:ph type="title"/>
          </p:nvPr>
        </p:nvSpPr>
        <p:spPr/>
        <p:txBody>
          <a:bodyPr/>
          <a:lstStyle/>
          <a:p>
            <a:r>
              <a:rPr lang="en-US" b="1" dirty="0"/>
              <a:t>Summary</a:t>
            </a:r>
            <a:endParaRPr lang="en-US" dirty="0"/>
          </a:p>
        </p:txBody>
      </p:sp>
      <p:sp>
        <p:nvSpPr>
          <p:cNvPr id="4" name="Slide Number Placeholder 3">
            <a:extLst>
              <a:ext uri="{FF2B5EF4-FFF2-40B4-BE49-F238E27FC236}">
                <a16:creationId xmlns:a16="http://schemas.microsoft.com/office/drawing/2014/main" id="{63E344DF-21FD-AD2E-96B6-9FDE9DBBDCBD}"/>
              </a:ext>
            </a:extLst>
          </p:cNvPr>
          <p:cNvSpPr>
            <a:spLocks noGrp="1"/>
          </p:cNvSpPr>
          <p:nvPr>
            <p:ph type="sldNum" sz="quarter" idx="12"/>
          </p:nvPr>
        </p:nvSpPr>
        <p:spPr/>
        <p:txBody>
          <a:bodyPr/>
          <a:lstStyle/>
          <a:p>
            <a:fld id="{DADAC235-C9E6-487D-8BF0-E0D19F810E81}" type="slidenum">
              <a:rPr lang="en-US" smtClean="0"/>
              <a:t>31</a:t>
            </a:fld>
            <a:endParaRPr lang="en-US"/>
          </a:p>
        </p:txBody>
      </p:sp>
      <p:sp>
        <p:nvSpPr>
          <p:cNvPr id="5" name="Rectangle 1">
            <a:extLst>
              <a:ext uri="{FF2B5EF4-FFF2-40B4-BE49-F238E27FC236}">
                <a16:creationId xmlns:a16="http://schemas.microsoft.com/office/drawing/2014/main" id="{CA1766DA-ECA5-96D2-4C05-2EC3ACD5889F}"/>
              </a:ext>
            </a:extLst>
          </p:cNvPr>
          <p:cNvSpPr>
            <a:spLocks noGrp="1" noChangeArrowheads="1"/>
          </p:cNvSpPr>
          <p:nvPr>
            <p:ph idx="1"/>
          </p:nvPr>
        </p:nvSpPr>
        <p:spPr bwMode="auto">
          <a:xfrm>
            <a:off x="629373" y="1545469"/>
            <a:ext cx="10933253" cy="4438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20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Implemented </a:t>
            </a:r>
            <a:r>
              <a:rPr kumimoji="0" lang="en-US" altLang="en-US" sz="1800" b="1" i="0" u="none" strike="noStrike" cap="none" normalizeH="0" baseline="0" dirty="0" err="1">
                <a:ln>
                  <a:noFill/>
                </a:ln>
                <a:solidFill>
                  <a:schemeClr val="tx1"/>
                </a:solidFill>
                <a:effectLst/>
                <a:latin typeface="Arial" panose="020B0604020202020204" pitchFamily="34" charset="0"/>
              </a:rPr>
              <a:t>DentNet</a:t>
            </a:r>
            <a:r>
              <a:rPr kumimoji="0" lang="en-US" altLang="en-US" sz="1800" b="0" i="0" u="none" strike="noStrike" cap="none" normalizeH="0" baseline="0" dirty="0">
                <a:ln>
                  <a:noFill/>
                </a:ln>
                <a:solidFill>
                  <a:schemeClr val="tx1"/>
                </a:solidFill>
                <a:effectLst/>
                <a:latin typeface="Arial" panose="020B0604020202020204" pitchFamily="34" charset="0"/>
              </a:rPr>
              <a:t> (99.24% synthetic </a:t>
            </a:r>
            <a:r>
              <a:rPr kumimoji="0" lang="en-US" altLang="en-US" sz="1800" b="0" i="0" u="none" strike="noStrike" cap="none" normalizeH="0" baseline="0" dirty="0" err="1">
                <a:ln>
                  <a:noFill/>
                </a:ln>
                <a:solidFill>
                  <a:schemeClr val="tx1"/>
                </a:solidFill>
                <a:effectLst/>
                <a:latin typeface="Arial" panose="020B0604020202020204" pitchFamily="34" charset="0"/>
              </a:rPr>
              <a:t>IoU</a:t>
            </a:r>
            <a:r>
              <a:rPr kumimoji="0" lang="en-US" altLang="en-US" sz="1800" b="0" i="0" u="none" strike="noStrike" cap="none" normalizeH="0" baseline="0" dirty="0">
                <a:ln>
                  <a:noFill/>
                </a:ln>
                <a:solidFill>
                  <a:schemeClr val="tx1"/>
                </a:solidFill>
                <a:effectLst/>
                <a:latin typeface="Arial" panose="020B0604020202020204" pitchFamily="34" charset="0"/>
              </a:rPr>
              <a:t>) and a </a:t>
            </a:r>
            <a:r>
              <a:rPr kumimoji="0" lang="en-US" altLang="en-US" sz="1800" b="1" i="0" u="none" strike="noStrike" cap="none" normalizeH="0" baseline="0" dirty="0">
                <a:ln>
                  <a:noFill/>
                </a:ln>
                <a:solidFill>
                  <a:schemeClr val="tx1"/>
                </a:solidFill>
                <a:effectLst/>
                <a:latin typeface="Arial" panose="020B0604020202020204" pitchFamily="34" charset="0"/>
              </a:rPr>
              <a:t>Patch-Based Subspace</a:t>
            </a:r>
            <a:r>
              <a:rPr kumimoji="0" lang="en-US" altLang="en-US" sz="1800" b="0" i="0" u="none" strike="noStrike" cap="none" normalizeH="0" baseline="0" dirty="0">
                <a:ln>
                  <a:noFill/>
                </a:ln>
                <a:solidFill>
                  <a:schemeClr val="tx1"/>
                </a:solidFill>
                <a:effectLst/>
                <a:latin typeface="Arial" panose="020B0604020202020204" pitchFamily="34" charset="0"/>
              </a:rPr>
              <a:t> approach. </a:t>
            </a:r>
          </a:p>
          <a:p>
            <a:pPr eaLnBrk="0" fontAlgn="base" hangingPunct="0">
              <a:lnSpc>
                <a:spcPct val="2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Synthetic: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DentNet</a:t>
            </a:r>
            <a:r>
              <a:rPr kumimoji="0" lang="en-US" altLang="en-US" sz="1800" b="0" i="0" u="none" strike="noStrike" cap="none" normalizeH="0" baseline="0" dirty="0">
                <a:ln>
                  <a:noFill/>
                </a:ln>
                <a:solidFill>
                  <a:schemeClr val="tx1"/>
                </a:solidFill>
                <a:effectLst/>
                <a:latin typeface="Arial" panose="020B0604020202020204" pitchFamily="34" charset="0"/>
              </a:rPr>
              <a:t> is highly accurate (98.97%); Patch-based is interpretable but less precise (74.92%). </a:t>
            </a:r>
          </a:p>
          <a:p>
            <a:pPr eaLnBrk="0" fontAlgn="base" hangingPunct="0">
              <a:lnSpc>
                <a:spcPct val="2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Real Data:</a:t>
            </a:r>
            <a:r>
              <a:rPr kumimoji="0" lang="en-US" altLang="en-US" sz="1800" b="0" i="0" u="none" strike="noStrike" cap="none" normalizeH="0" baseline="0" dirty="0">
                <a:ln>
                  <a:noFill/>
                </a:ln>
                <a:solidFill>
                  <a:schemeClr val="tx1"/>
                </a:solidFill>
                <a:effectLst/>
                <a:latin typeface="Arial" panose="020B0604020202020204" pitchFamily="34" charset="0"/>
              </a:rPr>
              <a:t> Both methods struggle. The patch-based approach shows slightly better generalization to noise (20.65% False Positive vs 41.61% </a:t>
            </a:r>
            <a:r>
              <a:rPr lang="en-US" altLang="en-US" sz="1800" dirty="0">
                <a:latin typeface="Arial" panose="020B0604020202020204" pitchFamily="34" charset="0"/>
              </a:rPr>
              <a:t>False Positive </a:t>
            </a:r>
            <a:r>
              <a:rPr kumimoji="0" lang="en-US" altLang="en-US" sz="18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2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Connection:</a:t>
            </a:r>
            <a:r>
              <a:rPr kumimoji="0" lang="en-US" altLang="en-US" sz="1800" b="0" i="0" u="none" strike="noStrike" cap="none" normalizeH="0" baseline="0" dirty="0">
                <a:ln>
                  <a:noFill/>
                </a:ln>
                <a:solidFill>
                  <a:schemeClr val="tx1"/>
                </a:solidFill>
                <a:effectLst/>
                <a:latin typeface="Arial" panose="020B0604020202020204" pitchFamily="34" charset="0"/>
              </a:rPr>
              <a:t> This confirms our initial finding: patch-based/sliding-window methods can be more robust to noise and domain gaps. </a:t>
            </a:r>
          </a:p>
          <a:p>
            <a:pPr eaLnBrk="0" fontAlgn="base" hangingPunct="0">
              <a:lnSpc>
                <a:spcPct val="20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Main Lesson:</a:t>
            </a:r>
            <a:r>
              <a:rPr kumimoji="0" lang="en-US" altLang="en-US" sz="1800" b="0" i="0" u="none" strike="noStrike" cap="none" normalizeH="0" baseline="0" dirty="0">
                <a:ln>
                  <a:noFill/>
                </a:ln>
                <a:solidFill>
                  <a:schemeClr val="tx1"/>
                </a:solidFill>
                <a:effectLst/>
                <a:latin typeface="Arial" panose="020B0604020202020204" pitchFamily="34" charset="0"/>
              </a:rPr>
              <a:t> The domain gap and preprocessing (quadric fitting) are the most significant challenges to solve for real-world deployment. </a:t>
            </a:r>
          </a:p>
        </p:txBody>
      </p:sp>
    </p:spTree>
    <p:extLst>
      <p:ext uri="{BB962C8B-B14F-4D97-AF65-F5344CB8AC3E}">
        <p14:creationId xmlns:p14="http://schemas.microsoft.com/office/powerpoint/2010/main" val="1900558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A270-BF44-9639-89D0-F379C0C60DFC}"/>
              </a:ext>
            </a:extLst>
          </p:cNvPr>
          <p:cNvSpPr>
            <a:spLocks noGrp="1"/>
          </p:cNvSpPr>
          <p:nvPr>
            <p:ph type="title"/>
          </p:nvPr>
        </p:nvSpPr>
        <p:spPr/>
        <p:txBody>
          <a:bodyPr/>
          <a:lstStyle/>
          <a:p>
            <a:r>
              <a:rPr lang="en-US" dirty="0">
                <a:latin typeface="游ゴシック (Body)"/>
              </a:rPr>
              <a:t>Future Work</a:t>
            </a:r>
          </a:p>
        </p:txBody>
      </p:sp>
      <p:sp>
        <p:nvSpPr>
          <p:cNvPr id="4" name="Slide Number Placeholder 3">
            <a:extLst>
              <a:ext uri="{FF2B5EF4-FFF2-40B4-BE49-F238E27FC236}">
                <a16:creationId xmlns:a16="http://schemas.microsoft.com/office/drawing/2014/main" id="{FBCAD2B4-B2A7-5C8E-C720-C5B24D76E8EC}"/>
              </a:ext>
            </a:extLst>
          </p:cNvPr>
          <p:cNvSpPr>
            <a:spLocks noGrp="1"/>
          </p:cNvSpPr>
          <p:nvPr>
            <p:ph type="sldNum" sz="quarter" idx="12"/>
          </p:nvPr>
        </p:nvSpPr>
        <p:spPr/>
        <p:txBody>
          <a:bodyPr/>
          <a:lstStyle/>
          <a:p>
            <a:fld id="{DADAC235-C9E6-487D-8BF0-E0D19F810E81}" type="slidenum">
              <a:rPr lang="en-US" smtClean="0"/>
              <a:t>32</a:t>
            </a:fld>
            <a:endParaRPr lang="en-US"/>
          </a:p>
        </p:txBody>
      </p:sp>
      <p:sp>
        <p:nvSpPr>
          <p:cNvPr id="6" name="Rectangle 2">
            <a:extLst>
              <a:ext uri="{FF2B5EF4-FFF2-40B4-BE49-F238E27FC236}">
                <a16:creationId xmlns:a16="http://schemas.microsoft.com/office/drawing/2014/main" id="{0B7DF429-8742-7FEE-B37C-998B35C99247}"/>
              </a:ext>
            </a:extLst>
          </p:cNvPr>
          <p:cNvSpPr>
            <a:spLocks noGrp="1" noChangeArrowheads="1"/>
          </p:cNvSpPr>
          <p:nvPr>
            <p:ph idx="1"/>
          </p:nvPr>
        </p:nvSpPr>
        <p:spPr bwMode="auto">
          <a:xfrm>
            <a:off x="467810" y="1872522"/>
            <a:ext cx="5770943" cy="4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50000"/>
              </a:lnSpc>
              <a:spcBef>
                <a:spcPct val="0"/>
              </a:spcBef>
              <a:spcAft>
                <a:spcPct val="0"/>
              </a:spcAft>
              <a:buNone/>
            </a:pPr>
            <a:r>
              <a:rPr lang="en-US" altLang="en-US" b="1" dirty="0">
                <a:latin typeface="Arial" panose="020B0604020202020204" pitchFamily="34" charset="0"/>
              </a:rPr>
              <a:t>Test on Real World Samples</a:t>
            </a:r>
            <a:endParaRPr kumimoji="0" lang="en-US" altLang="en-US" b="0" i="0" u="none" strike="noStrike" cap="none" normalizeH="0" baseline="0" dirty="0">
              <a:ln>
                <a:noFill/>
              </a:ln>
              <a:solidFill>
                <a:schemeClr val="tx1"/>
              </a:solidFill>
              <a:effectLst/>
              <a:latin typeface="Arial" panose="020B0604020202020204" pitchFamily="34" charset="0"/>
            </a:endParaRPr>
          </a:p>
          <a:p>
            <a:pPr lvl="1"/>
            <a:r>
              <a:rPr lang="en-US" dirty="0"/>
              <a:t>Fine-tune the model on a small, curated set of labeled real-world scans to bridge the domain gap.</a:t>
            </a:r>
          </a:p>
          <a:p>
            <a:pPr marL="0" lvl="0" indent="0" eaLnBrk="0" fontAlgn="base" hangingPunct="0">
              <a:lnSpc>
                <a:spcPct val="150000"/>
              </a:lnSpc>
              <a:spcBef>
                <a:spcPct val="0"/>
              </a:spcBef>
              <a:spcAft>
                <a:spcPct val="0"/>
              </a:spcAft>
              <a:buNone/>
            </a:pPr>
            <a:r>
              <a:rPr lang="en-US" b="1" dirty="0"/>
              <a:t>Robust Quadric Fitting</a:t>
            </a:r>
          </a:p>
          <a:p>
            <a:pPr lvl="1" eaLnBrk="0" fontAlgn="base" hangingPunct="0">
              <a:lnSpc>
                <a:spcPct val="150000"/>
              </a:lnSpc>
              <a:spcBef>
                <a:spcPct val="0"/>
              </a:spcBef>
              <a:spcAft>
                <a:spcPct val="0"/>
              </a:spcAft>
            </a:pPr>
            <a:r>
              <a:rPr lang="en-US" dirty="0"/>
              <a:t>Use RANSAC to automatically exclude outliers (like dents) from the initial surface fit.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FF2B7D6A-1771-7DDA-1618-797678A68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887" y="1039542"/>
            <a:ext cx="5245520" cy="2857316"/>
          </a:xfrm>
          <a:prstGeom prst="rect">
            <a:avLst/>
          </a:prstGeom>
        </p:spPr>
      </p:pic>
    </p:spTree>
    <p:extLst>
      <p:ext uri="{BB962C8B-B14F-4D97-AF65-F5344CB8AC3E}">
        <p14:creationId xmlns:p14="http://schemas.microsoft.com/office/powerpoint/2010/main" val="2102702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F274D-E72D-2AC2-1B8F-5FD23825B4B2}"/>
              </a:ext>
            </a:extLst>
          </p:cNvPr>
          <p:cNvSpPr>
            <a:spLocks noGrp="1"/>
          </p:cNvSpPr>
          <p:nvPr>
            <p:ph type="title"/>
          </p:nvPr>
        </p:nvSpPr>
        <p:spPr/>
        <p:txBody>
          <a:bodyPr/>
          <a:lstStyle/>
          <a:p>
            <a:r>
              <a:rPr lang="en-US" dirty="0">
                <a:latin typeface="游ゴシック (Body)"/>
              </a:rPr>
              <a:t>References</a:t>
            </a:r>
          </a:p>
        </p:txBody>
      </p:sp>
      <p:sp>
        <p:nvSpPr>
          <p:cNvPr id="4" name="Slide Number Placeholder 3">
            <a:extLst>
              <a:ext uri="{FF2B5EF4-FFF2-40B4-BE49-F238E27FC236}">
                <a16:creationId xmlns:a16="http://schemas.microsoft.com/office/drawing/2014/main" id="{27CA8097-B362-FCE2-147D-FB244826113D}"/>
              </a:ext>
            </a:extLst>
          </p:cNvPr>
          <p:cNvSpPr>
            <a:spLocks noGrp="1"/>
          </p:cNvSpPr>
          <p:nvPr>
            <p:ph type="sldNum" sz="quarter" idx="12"/>
          </p:nvPr>
        </p:nvSpPr>
        <p:spPr/>
        <p:txBody>
          <a:bodyPr/>
          <a:lstStyle/>
          <a:p>
            <a:fld id="{DADAC235-C9E6-487D-8BF0-E0D19F810E81}" type="slidenum">
              <a:rPr lang="en-US" smtClean="0"/>
              <a:t>33</a:t>
            </a:fld>
            <a:endParaRPr lang="en-US"/>
          </a:p>
        </p:txBody>
      </p:sp>
      <p:pic>
        <p:nvPicPr>
          <p:cNvPr id="16" name="Content Placeholder 15">
            <a:extLst>
              <a:ext uri="{FF2B5EF4-FFF2-40B4-BE49-F238E27FC236}">
                <a16:creationId xmlns:a16="http://schemas.microsoft.com/office/drawing/2014/main" id="{ABCFB71C-04B1-B813-F2F9-E3FCF87848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9699203" cy="4393561"/>
          </a:xfrm>
        </p:spPr>
      </p:pic>
    </p:spTree>
    <p:extLst>
      <p:ext uri="{BB962C8B-B14F-4D97-AF65-F5344CB8AC3E}">
        <p14:creationId xmlns:p14="http://schemas.microsoft.com/office/powerpoint/2010/main" val="1218941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05E8-1D41-2C34-7F36-ED8AD64580D6}"/>
              </a:ext>
            </a:extLst>
          </p:cNvPr>
          <p:cNvSpPr>
            <a:spLocks noGrp="1"/>
          </p:cNvSpPr>
          <p:nvPr>
            <p:ph type="title"/>
          </p:nvPr>
        </p:nvSpPr>
        <p:spPr>
          <a:xfrm>
            <a:off x="838200" y="178094"/>
            <a:ext cx="10515600" cy="1325563"/>
          </a:xfrm>
        </p:spPr>
        <p:txBody>
          <a:bodyPr>
            <a:normAutofit/>
          </a:bodyPr>
          <a:lstStyle/>
          <a:p>
            <a:r>
              <a:rPr lang="en-US" sz="4000" dirty="0">
                <a:latin typeface="游ゴシック (Body)"/>
              </a:rPr>
              <a:t>Research Background</a:t>
            </a:r>
          </a:p>
        </p:txBody>
      </p:sp>
      <p:sp>
        <p:nvSpPr>
          <p:cNvPr id="3" name="Content Placeholder 2">
            <a:extLst>
              <a:ext uri="{FF2B5EF4-FFF2-40B4-BE49-F238E27FC236}">
                <a16:creationId xmlns:a16="http://schemas.microsoft.com/office/drawing/2014/main" id="{841F3135-483D-FDF2-C237-0B61D58F2091}"/>
              </a:ext>
            </a:extLst>
          </p:cNvPr>
          <p:cNvSpPr>
            <a:spLocks noGrp="1"/>
          </p:cNvSpPr>
          <p:nvPr>
            <p:ph idx="1"/>
          </p:nvPr>
        </p:nvSpPr>
        <p:spPr/>
        <p:txBody>
          <a:bodyPr/>
          <a:lstStyle/>
          <a:p>
            <a:pPr>
              <a:lnSpc>
                <a:spcPct val="150000"/>
              </a:lnSpc>
            </a:pPr>
            <a:r>
              <a:rPr kumimoji="1" lang="en-US" sz="1400" dirty="0"/>
              <a:t>A mathematical representation of 3D structures based on the relative positions of feature points.</a:t>
            </a:r>
          </a:p>
          <a:p>
            <a:pPr lvl="1">
              <a:lnSpc>
                <a:spcPct val="150000"/>
              </a:lnSpc>
            </a:pPr>
            <a:r>
              <a:rPr lang="en-US" sz="1200" dirty="0"/>
              <a:t>Used for task such as object recognition, motion analysis, and biometric authentication.</a:t>
            </a:r>
          </a:p>
          <a:p>
            <a:pPr lvl="1">
              <a:lnSpc>
                <a:spcPct val="150000"/>
              </a:lnSpc>
            </a:pPr>
            <a:r>
              <a:rPr lang="en-US" sz="1200" dirty="0"/>
              <a:t>Representing high-dimensional data efficiently.</a:t>
            </a:r>
            <a:endParaRPr lang="en-US" dirty="0"/>
          </a:p>
          <a:p>
            <a:endParaRPr lang="en-US" dirty="0"/>
          </a:p>
        </p:txBody>
      </p:sp>
      <p:sp>
        <p:nvSpPr>
          <p:cNvPr id="4" name="Slide Number Placeholder 3">
            <a:extLst>
              <a:ext uri="{FF2B5EF4-FFF2-40B4-BE49-F238E27FC236}">
                <a16:creationId xmlns:a16="http://schemas.microsoft.com/office/drawing/2014/main" id="{11BC527C-E336-E0C1-235C-BD7280AF9B75}"/>
              </a:ext>
            </a:extLst>
          </p:cNvPr>
          <p:cNvSpPr>
            <a:spLocks noGrp="1"/>
          </p:cNvSpPr>
          <p:nvPr>
            <p:ph type="sldNum" sz="quarter" idx="12"/>
          </p:nvPr>
        </p:nvSpPr>
        <p:spPr/>
        <p:txBody>
          <a:bodyPr/>
          <a:lstStyle/>
          <a:p>
            <a:fld id="{DADAC235-C9E6-487D-8BF0-E0D19F810E81}" type="slidenum">
              <a:rPr lang="en-US" smtClean="0"/>
              <a:t>4</a:t>
            </a:fld>
            <a:endParaRPr lang="en-US"/>
          </a:p>
        </p:txBody>
      </p:sp>
      <p:sp>
        <p:nvSpPr>
          <p:cNvPr id="5" name="TextBox 4">
            <a:extLst>
              <a:ext uri="{FF2B5EF4-FFF2-40B4-BE49-F238E27FC236}">
                <a16:creationId xmlns:a16="http://schemas.microsoft.com/office/drawing/2014/main" id="{C2B9CB63-91A0-2B7D-66CE-FEA951244802}"/>
              </a:ext>
            </a:extLst>
          </p:cNvPr>
          <p:cNvSpPr txBox="1"/>
          <p:nvPr/>
        </p:nvSpPr>
        <p:spPr>
          <a:xfrm>
            <a:off x="838200" y="1244806"/>
            <a:ext cx="3808207" cy="523220"/>
          </a:xfrm>
          <a:prstGeom prst="rect">
            <a:avLst/>
          </a:prstGeom>
          <a:noFill/>
        </p:spPr>
        <p:txBody>
          <a:bodyPr wrap="square" rtlCol="0">
            <a:spAutoFit/>
          </a:bodyPr>
          <a:lstStyle/>
          <a:p>
            <a:r>
              <a:rPr lang="en-US" sz="2800" dirty="0">
                <a:latin typeface="游ゴシック (Body)"/>
              </a:rPr>
              <a:t>Shape Subspace</a:t>
            </a:r>
          </a:p>
        </p:txBody>
      </p:sp>
      <p:pic>
        <p:nvPicPr>
          <p:cNvPr id="6" name="Picture 5">
            <a:extLst>
              <a:ext uri="{FF2B5EF4-FFF2-40B4-BE49-F238E27FC236}">
                <a16:creationId xmlns:a16="http://schemas.microsoft.com/office/drawing/2014/main" id="{C7252AC8-566A-0FC3-E658-FA53513D6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632" y="3533680"/>
            <a:ext cx="2968960" cy="1293905"/>
          </a:xfrm>
          <a:prstGeom prst="rect">
            <a:avLst/>
          </a:prstGeom>
        </p:spPr>
      </p:pic>
      <p:grpSp>
        <p:nvGrpSpPr>
          <p:cNvPr id="7" name="Group 6">
            <a:extLst>
              <a:ext uri="{FF2B5EF4-FFF2-40B4-BE49-F238E27FC236}">
                <a16:creationId xmlns:a16="http://schemas.microsoft.com/office/drawing/2014/main" id="{F5AF2B25-DBCE-E95C-7104-EF30480D632E}"/>
              </a:ext>
            </a:extLst>
          </p:cNvPr>
          <p:cNvGrpSpPr/>
          <p:nvPr/>
        </p:nvGrpSpPr>
        <p:grpSpPr>
          <a:xfrm>
            <a:off x="8868259" y="3429000"/>
            <a:ext cx="937325" cy="1671301"/>
            <a:chOff x="7402833" y="1279780"/>
            <a:chExt cx="750536" cy="1509539"/>
          </a:xfrm>
        </p:grpSpPr>
        <p:sp>
          <p:nvSpPr>
            <p:cNvPr id="8" name="Isosceles Triangle 7">
              <a:extLst>
                <a:ext uri="{FF2B5EF4-FFF2-40B4-BE49-F238E27FC236}">
                  <a16:creationId xmlns:a16="http://schemas.microsoft.com/office/drawing/2014/main" id="{171C5C0E-7825-45A8-8525-C5DB773F7EEA}"/>
                </a:ext>
              </a:extLst>
            </p:cNvPr>
            <p:cNvSpPr/>
            <p:nvPr/>
          </p:nvSpPr>
          <p:spPr>
            <a:xfrm rot="10800000">
              <a:off x="7402833" y="1483576"/>
              <a:ext cx="750536" cy="1293905"/>
            </a:xfrm>
            <a:prstGeom prst="triangle">
              <a:avLst/>
            </a:prstGeom>
            <a:solidFill>
              <a:srgbClr val="9BC3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7A8DA96-82B8-E3D3-EB3B-2305BB864CC2}"/>
                </a:ext>
              </a:extLst>
            </p:cNvPr>
            <p:cNvSpPr/>
            <p:nvPr/>
          </p:nvSpPr>
          <p:spPr>
            <a:xfrm>
              <a:off x="7402833" y="1279780"/>
              <a:ext cx="750536" cy="411038"/>
            </a:xfrm>
            <a:prstGeom prst="ellipse">
              <a:avLst/>
            </a:prstGeom>
            <a:solidFill>
              <a:srgbClr val="5A7FE7"/>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8ED96C4-0170-5D13-9FCB-00280F5BD25D}"/>
                </a:ext>
              </a:extLst>
            </p:cNvPr>
            <p:cNvCxnSpPr>
              <a:cxnSpLocks/>
              <a:stCxn id="8" idx="0"/>
              <a:endCxn id="9" idx="5"/>
            </p:cNvCxnSpPr>
            <p:nvPr/>
          </p:nvCxnSpPr>
          <p:spPr>
            <a:xfrm flipV="1">
              <a:off x="7778101" y="1630623"/>
              <a:ext cx="265355" cy="1146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1ACEF20-7359-B646-5CEB-0FAC02C3BD3B}"/>
                </a:ext>
              </a:extLst>
            </p:cNvPr>
            <p:cNvCxnSpPr>
              <a:cxnSpLocks/>
              <a:endCxn id="9" idx="4"/>
            </p:cNvCxnSpPr>
            <p:nvPr/>
          </p:nvCxnSpPr>
          <p:spPr>
            <a:xfrm flipV="1">
              <a:off x="7772526" y="1690818"/>
              <a:ext cx="5575" cy="1098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D6E7D1E-AF23-83C2-2666-A0BFADA96451}"/>
                </a:ext>
              </a:extLst>
            </p:cNvPr>
            <p:cNvCxnSpPr>
              <a:cxnSpLocks/>
              <a:stCxn id="8" idx="0"/>
              <a:endCxn id="9" idx="3"/>
            </p:cNvCxnSpPr>
            <p:nvPr/>
          </p:nvCxnSpPr>
          <p:spPr>
            <a:xfrm flipH="1" flipV="1">
              <a:off x="7512746" y="1630623"/>
              <a:ext cx="265355" cy="1146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FECB0CFF-FF3C-58E6-948A-8C0CAC94B767}"/>
              </a:ext>
            </a:extLst>
          </p:cNvPr>
          <p:cNvSpPr txBox="1"/>
          <p:nvPr/>
        </p:nvSpPr>
        <p:spPr>
          <a:xfrm>
            <a:off x="5820714" y="4734093"/>
            <a:ext cx="1149008" cy="261610"/>
          </a:xfrm>
          <a:prstGeom prst="rect">
            <a:avLst/>
          </a:prstGeom>
          <a:noFill/>
        </p:spPr>
        <p:txBody>
          <a:bodyPr wrap="square" rtlCol="0">
            <a:spAutoFit/>
          </a:bodyPr>
          <a:lstStyle/>
          <a:p>
            <a:r>
              <a:rPr lang="en-US" sz="1100" dirty="0"/>
              <a:t>Centered matrix</a:t>
            </a:r>
          </a:p>
        </p:txBody>
      </p:sp>
      <p:sp>
        <p:nvSpPr>
          <p:cNvPr id="16" name="Arrow: Right 15">
            <a:extLst>
              <a:ext uri="{FF2B5EF4-FFF2-40B4-BE49-F238E27FC236}">
                <a16:creationId xmlns:a16="http://schemas.microsoft.com/office/drawing/2014/main" id="{DC794A40-7615-51AB-008F-A37B37ABF351}"/>
              </a:ext>
            </a:extLst>
          </p:cNvPr>
          <p:cNvSpPr/>
          <p:nvPr/>
        </p:nvSpPr>
        <p:spPr>
          <a:xfrm>
            <a:off x="7944255" y="3946382"/>
            <a:ext cx="594659" cy="46850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A86569-C3E6-DC1D-DBCC-502F7D11552D}"/>
              </a:ext>
            </a:extLst>
          </p:cNvPr>
          <p:cNvSpPr txBox="1"/>
          <p:nvPr/>
        </p:nvSpPr>
        <p:spPr>
          <a:xfrm>
            <a:off x="7823641" y="4472483"/>
            <a:ext cx="920326" cy="261610"/>
          </a:xfrm>
          <a:prstGeom prst="rect">
            <a:avLst/>
          </a:prstGeom>
          <a:noFill/>
        </p:spPr>
        <p:txBody>
          <a:bodyPr wrap="square" rtlCol="0">
            <a:spAutoFit/>
          </a:bodyPr>
          <a:lstStyle/>
          <a:p>
            <a:r>
              <a:rPr lang="en-US" sz="1100" dirty="0"/>
              <a:t>Apply SVD</a:t>
            </a:r>
          </a:p>
        </p:txBody>
      </p:sp>
      <p:sp>
        <p:nvSpPr>
          <p:cNvPr id="18" name="Arrow: Right 17">
            <a:extLst>
              <a:ext uri="{FF2B5EF4-FFF2-40B4-BE49-F238E27FC236}">
                <a16:creationId xmlns:a16="http://schemas.microsoft.com/office/drawing/2014/main" id="{71F75AD1-0BED-7FE5-E1BC-4392BA8AC4D5}"/>
              </a:ext>
            </a:extLst>
          </p:cNvPr>
          <p:cNvSpPr/>
          <p:nvPr/>
        </p:nvSpPr>
        <p:spPr>
          <a:xfrm>
            <a:off x="3902762" y="3946382"/>
            <a:ext cx="594659" cy="46850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C21A842-ABDC-F3D4-33D8-CB63ADBEC808}"/>
              </a:ext>
            </a:extLst>
          </p:cNvPr>
          <p:cNvSpPr txBox="1"/>
          <p:nvPr/>
        </p:nvSpPr>
        <p:spPr>
          <a:xfrm>
            <a:off x="3813197" y="4414884"/>
            <a:ext cx="773787" cy="261610"/>
          </a:xfrm>
          <a:prstGeom prst="rect">
            <a:avLst/>
          </a:prstGeom>
          <a:noFill/>
        </p:spPr>
        <p:txBody>
          <a:bodyPr wrap="square" rtlCol="0">
            <a:spAutoFit/>
          </a:bodyPr>
          <a:lstStyle/>
          <a:p>
            <a:r>
              <a:rPr lang="en-US" sz="1100" dirty="0"/>
              <a:t>centering</a:t>
            </a:r>
          </a:p>
        </p:txBody>
      </p:sp>
      <p:sp>
        <p:nvSpPr>
          <p:cNvPr id="21" name="TextBox 20">
            <a:extLst>
              <a:ext uri="{FF2B5EF4-FFF2-40B4-BE49-F238E27FC236}">
                <a16:creationId xmlns:a16="http://schemas.microsoft.com/office/drawing/2014/main" id="{7DBD60DC-DAA3-0ED2-D66C-9414889DBE78}"/>
              </a:ext>
            </a:extLst>
          </p:cNvPr>
          <p:cNvSpPr txBox="1"/>
          <p:nvPr/>
        </p:nvSpPr>
        <p:spPr>
          <a:xfrm>
            <a:off x="1934032" y="4924153"/>
            <a:ext cx="1179300" cy="261610"/>
          </a:xfrm>
          <a:prstGeom prst="rect">
            <a:avLst/>
          </a:prstGeom>
          <a:noFill/>
        </p:spPr>
        <p:txBody>
          <a:bodyPr wrap="square" rtlCol="0">
            <a:spAutoFit/>
          </a:bodyPr>
          <a:lstStyle/>
          <a:p>
            <a:r>
              <a:rPr lang="en-US" sz="1100" dirty="0"/>
              <a:t>Input point cloud</a:t>
            </a:r>
          </a:p>
        </p:txBody>
      </p:sp>
      <p:sp>
        <p:nvSpPr>
          <p:cNvPr id="22" name="TextBox 21">
            <a:extLst>
              <a:ext uri="{FF2B5EF4-FFF2-40B4-BE49-F238E27FC236}">
                <a16:creationId xmlns:a16="http://schemas.microsoft.com/office/drawing/2014/main" id="{FBE4EB2F-DD90-07D5-84C7-70C13DF44A0F}"/>
              </a:ext>
            </a:extLst>
          </p:cNvPr>
          <p:cNvSpPr txBox="1"/>
          <p:nvPr/>
        </p:nvSpPr>
        <p:spPr>
          <a:xfrm>
            <a:off x="8792365" y="5166947"/>
            <a:ext cx="1183212" cy="261610"/>
          </a:xfrm>
          <a:prstGeom prst="rect">
            <a:avLst/>
          </a:prstGeom>
          <a:noFill/>
        </p:spPr>
        <p:txBody>
          <a:bodyPr wrap="square" rtlCol="0">
            <a:spAutoFit/>
          </a:bodyPr>
          <a:lstStyle/>
          <a:p>
            <a:r>
              <a:rPr lang="en-US" sz="1100" dirty="0"/>
              <a:t>Shape Subspace</a:t>
            </a:r>
          </a:p>
        </p:txBody>
      </p:sp>
      <p:grpSp>
        <p:nvGrpSpPr>
          <p:cNvPr id="53" name="Group 52">
            <a:extLst>
              <a:ext uri="{FF2B5EF4-FFF2-40B4-BE49-F238E27FC236}">
                <a16:creationId xmlns:a16="http://schemas.microsoft.com/office/drawing/2014/main" id="{ACFDAA49-C081-4AD2-D055-79E64E079BD6}"/>
              </a:ext>
            </a:extLst>
          </p:cNvPr>
          <p:cNvGrpSpPr/>
          <p:nvPr/>
        </p:nvGrpSpPr>
        <p:grpSpPr>
          <a:xfrm>
            <a:off x="1691793" y="3411500"/>
            <a:ext cx="1663779" cy="1411737"/>
            <a:chOff x="1691793" y="3411500"/>
            <a:chExt cx="1663779" cy="1411737"/>
          </a:xfrm>
        </p:grpSpPr>
        <p:sp>
          <p:nvSpPr>
            <p:cNvPr id="10" name="Oval 9">
              <a:extLst>
                <a:ext uri="{FF2B5EF4-FFF2-40B4-BE49-F238E27FC236}">
                  <a16:creationId xmlns:a16="http://schemas.microsoft.com/office/drawing/2014/main" id="{91A30C08-BE60-1D92-7B17-79A30E03D84D}"/>
                </a:ext>
              </a:extLst>
            </p:cNvPr>
            <p:cNvSpPr/>
            <p:nvPr/>
          </p:nvSpPr>
          <p:spPr>
            <a:xfrm rot="21397765">
              <a:off x="2742303" y="402155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5CAF62E-64F9-978F-CF51-7E295A542C98}"/>
                </a:ext>
              </a:extLst>
            </p:cNvPr>
            <p:cNvSpPr/>
            <p:nvPr/>
          </p:nvSpPr>
          <p:spPr>
            <a:xfrm rot="21397765">
              <a:off x="3018990" y="4167068"/>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CF9F382-FA8E-5EB0-6A02-2A1ACE7C17FA}"/>
                </a:ext>
              </a:extLst>
            </p:cNvPr>
            <p:cNvSpPr/>
            <p:nvPr/>
          </p:nvSpPr>
          <p:spPr>
            <a:xfrm rot="21397765">
              <a:off x="2668417" y="4521560"/>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FEBBA36-BC9E-F50C-D020-A5970C711CC6}"/>
                </a:ext>
              </a:extLst>
            </p:cNvPr>
            <p:cNvSpPr/>
            <p:nvPr/>
          </p:nvSpPr>
          <p:spPr>
            <a:xfrm rot="21397765">
              <a:off x="2723291" y="4288782"/>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D19A520-C51A-8921-3C95-CB60EC8F5B0B}"/>
                </a:ext>
              </a:extLst>
            </p:cNvPr>
            <p:cNvSpPr/>
            <p:nvPr/>
          </p:nvSpPr>
          <p:spPr>
            <a:xfrm rot="21397765">
              <a:off x="2965346" y="3556421"/>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8E593DF-BA4A-0D19-1486-2926234C15B1}"/>
                </a:ext>
              </a:extLst>
            </p:cNvPr>
            <p:cNvSpPr/>
            <p:nvPr/>
          </p:nvSpPr>
          <p:spPr>
            <a:xfrm rot="21397765">
              <a:off x="3008597" y="459837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7A9F3FE-DA2A-5BCF-031B-F04C6AC6FC20}"/>
                </a:ext>
              </a:extLst>
            </p:cNvPr>
            <p:cNvSpPr/>
            <p:nvPr/>
          </p:nvSpPr>
          <p:spPr>
            <a:xfrm rot="21397765">
              <a:off x="2617689" y="3536506"/>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4945200-64B6-0B02-3F4F-DFD4ECF4B3E2}"/>
                </a:ext>
              </a:extLst>
            </p:cNvPr>
            <p:cNvSpPr/>
            <p:nvPr/>
          </p:nvSpPr>
          <p:spPr>
            <a:xfrm rot="21397765">
              <a:off x="3015069" y="386174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0AAE05F-9588-FC8A-D641-8CCF73D57438}"/>
                </a:ext>
              </a:extLst>
            </p:cNvPr>
            <p:cNvSpPr/>
            <p:nvPr/>
          </p:nvSpPr>
          <p:spPr>
            <a:xfrm>
              <a:off x="1691793" y="3411500"/>
              <a:ext cx="1663779" cy="141173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8875EFC-FF7D-FC43-B7B8-469DFA99BCFF}"/>
                </a:ext>
              </a:extLst>
            </p:cNvPr>
            <p:cNvSpPr/>
            <p:nvPr/>
          </p:nvSpPr>
          <p:spPr>
            <a:xfrm rot="21397765">
              <a:off x="2692061" y="3781242"/>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4F8E63A-DC57-B1DA-B7B1-D7D14EC22009}"/>
                </a:ext>
              </a:extLst>
            </p:cNvPr>
            <p:cNvSpPr/>
            <p:nvPr/>
          </p:nvSpPr>
          <p:spPr>
            <a:xfrm rot="21397765">
              <a:off x="2996312" y="438314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B91E05C-4E73-7E0D-B638-722AFE6C9DA0}"/>
                </a:ext>
              </a:extLst>
            </p:cNvPr>
            <p:cNvSpPr/>
            <p:nvPr/>
          </p:nvSpPr>
          <p:spPr>
            <a:xfrm>
              <a:off x="2118928" y="402366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2158AA5-BE21-38D3-38FA-D93DD416E2D9}"/>
                </a:ext>
              </a:extLst>
            </p:cNvPr>
            <p:cNvSpPr/>
            <p:nvPr/>
          </p:nvSpPr>
          <p:spPr>
            <a:xfrm>
              <a:off x="2395615" y="4169181"/>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89160A1-2F6A-5A6C-7B1B-A96D685DB497}"/>
                </a:ext>
              </a:extLst>
            </p:cNvPr>
            <p:cNvSpPr/>
            <p:nvPr/>
          </p:nvSpPr>
          <p:spPr>
            <a:xfrm>
              <a:off x="2045042" y="4523673"/>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A7EFBA5-668F-D2B1-5959-C9FFDE92F818}"/>
                </a:ext>
              </a:extLst>
            </p:cNvPr>
            <p:cNvSpPr/>
            <p:nvPr/>
          </p:nvSpPr>
          <p:spPr>
            <a:xfrm>
              <a:off x="2099916" y="4290895"/>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EAA32D6-C3CD-039D-B44B-9DBEA4B37F41}"/>
                </a:ext>
              </a:extLst>
            </p:cNvPr>
            <p:cNvSpPr/>
            <p:nvPr/>
          </p:nvSpPr>
          <p:spPr>
            <a:xfrm>
              <a:off x="2341971" y="355853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28039B1-4B8C-FE14-9188-C071144B0516}"/>
                </a:ext>
              </a:extLst>
            </p:cNvPr>
            <p:cNvSpPr/>
            <p:nvPr/>
          </p:nvSpPr>
          <p:spPr>
            <a:xfrm>
              <a:off x="2385222" y="460048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DD9E127-E0CC-1D0E-04DF-F59A0CA28824}"/>
                </a:ext>
              </a:extLst>
            </p:cNvPr>
            <p:cNvSpPr/>
            <p:nvPr/>
          </p:nvSpPr>
          <p:spPr>
            <a:xfrm>
              <a:off x="1994314" y="3538619"/>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949796B-1E15-0531-6FCF-5E483B136860}"/>
                </a:ext>
              </a:extLst>
            </p:cNvPr>
            <p:cNvSpPr/>
            <p:nvPr/>
          </p:nvSpPr>
          <p:spPr>
            <a:xfrm>
              <a:off x="2391694" y="386385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854EA2-7504-38F7-0C00-2B83B78A425F}"/>
                </a:ext>
              </a:extLst>
            </p:cNvPr>
            <p:cNvSpPr/>
            <p:nvPr/>
          </p:nvSpPr>
          <p:spPr>
            <a:xfrm>
              <a:off x="2068686" y="3783355"/>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5E14A90-F29B-4CD9-52EE-2904C1C78923}"/>
                </a:ext>
              </a:extLst>
            </p:cNvPr>
            <p:cNvSpPr/>
            <p:nvPr/>
          </p:nvSpPr>
          <p:spPr>
            <a:xfrm>
              <a:off x="2372937" y="438525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894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D34C-B0C9-F951-05B3-3461E0053649}"/>
              </a:ext>
            </a:extLst>
          </p:cNvPr>
          <p:cNvSpPr>
            <a:spLocks noGrp="1"/>
          </p:cNvSpPr>
          <p:nvPr>
            <p:ph type="title"/>
          </p:nvPr>
        </p:nvSpPr>
        <p:spPr>
          <a:xfrm>
            <a:off x="653143" y="56041"/>
            <a:ext cx="10515600" cy="1325563"/>
          </a:xfrm>
        </p:spPr>
        <p:txBody>
          <a:bodyPr>
            <a:normAutofit/>
          </a:bodyPr>
          <a:lstStyle/>
          <a:p>
            <a:r>
              <a:rPr lang="en-US" sz="4000" dirty="0">
                <a:latin typeface="游ゴシック (Body)"/>
              </a:rPr>
              <a:t>Related Research</a:t>
            </a:r>
          </a:p>
        </p:txBody>
      </p:sp>
      <p:sp>
        <p:nvSpPr>
          <p:cNvPr id="3" name="Content Placeholder 2">
            <a:extLst>
              <a:ext uri="{FF2B5EF4-FFF2-40B4-BE49-F238E27FC236}">
                <a16:creationId xmlns:a16="http://schemas.microsoft.com/office/drawing/2014/main" id="{D9298B99-81ED-FCB5-2472-231BD9438F80}"/>
              </a:ext>
            </a:extLst>
          </p:cNvPr>
          <p:cNvSpPr>
            <a:spLocks noGrp="1"/>
          </p:cNvSpPr>
          <p:nvPr>
            <p:ph idx="1"/>
          </p:nvPr>
        </p:nvSpPr>
        <p:spPr/>
        <p:txBody>
          <a:bodyPr>
            <a:normAutofit/>
          </a:bodyPr>
          <a:lstStyle/>
          <a:p>
            <a:pPr marL="457200" lvl="1" indent="0">
              <a:buNone/>
            </a:pPr>
            <a:r>
              <a:rPr kumimoji="1" lang="en-US" sz="2000" b="1" u="sng" dirty="0"/>
              <a:t>Factorization Approach</a:t>
            </a:r>
            <a:endParaRPr kumimoji="1" lang="en-US" sz="2000" u="sng" dirty="0"/>
          </a:p>
          <a:p>
            <a:pPr marL="457200" lvl="1" indent="0">
              <a:buNone/>
            </a:pPr>
            <a:endParaRPr kumimoji="1" lang="en-US" sz="2000" dirty="0"/>
          </a:p>
        </p:txBody>
      </p:sp>
      <p:sp>
        <p:nvSpPr>
          <p:cNvPr id="4" name="Slide Number Placeholder 3">
            <a:extLst>
              <a:ext uri="{FF2B5EF4-FFF2-40B4-BE49-F238E27FC236}">
                <a16:creationId xmlns:a16="http://schemas.microsoft.com/office/drawing/2014/main" id="{5771C133-F29E-0256-A987-F3DA127C837C}"/>
              </a:ext>
            </a:extLst>
          </p:cNvPr>
          <p:cNvSpPr>
            <a:spLocks noGrp="1"/>
          </p:cNvSpPr>
          <p:nvPr>
            <p:ph type="sldNum" sz="quarter" idx="12"/>
          </p:nvPr>
        </p:nvSpPr>
        <p:spPr/>
        <p:txBody>
          <a:bodyPr/>
          <a:lstStyle/>
          <a:p>
            <a:fld id="{DADAC235-C9E6-487D-8BF0-E0D19F810E81}" type="slidenum">
              <a:rPr lang="en-US" smtClean="0"/>
              <a:t>5</a:t>
            </a:fld>
            <a:endParaRPr lang="en-US"/>
          </a:p>
        </p:txBody>
      </p:sp>
      <p:sp>
        <p:nvSpPr>
          <p:cNvPr id="5" name="TextBox 4">
            <a:extLst>
              <a:ext uri="{FF2B5EF4-FFF2-40B4-BE49-F238E27FC236}">
                <a16:creationId xmlns:a16="http://schemas.microsoft.com/office/drawing/2014/main" id="{104E7ED7-457A-7964-4874-C413C4544142}"/>
              </a:ext>
            </a:extLst>
          </p:cNvPr>
          <p:cNvSpPr txBox="1"/>
          <p:nvPr/>
        </p:nvSpPr>
        <p:spPr>
          <a:xfrm>
            <a:off x="653143" y="1119994"/>
            <a:ext cx="6291943" cy="523220"/>
          </a:xfrm>
          <a:prstGeom prst="rect">
            <a:avLst/>
          </a:prstGeom>
          <a:noFill/>
        </p:spPr>
        <p:txBody>
          <a:bodyPr wrap="square" rtlCol="0">
            <a:spAutoFit/>
          </a:bodyPr>
          <a:lstStyle/>
          <a:p>
            <a:r>
              <a:rPr lang="en-US" sz="2800" dirty="0">
                <a:latin typeface="游ゴシック (Body)"/>
              </a:rPr>
              <a:t>How is Shape Subspace computed?</a:t>
            </a:r>
          </a:p>
        </p:txBody>
      </p:sp>
      <p:pic>
        <p:nvPicPr>
          <p:cNvPr id="7" name="Picture 6">
            <a:extLst>
              <a:ext uri="{FF2B5EF4-FFF2-40B4-BE49-F238E27FC236}">
                <a16:creationId xmlns:a16="http://schemas.microsoft.com/office/drawing/2014/main" id="{24ECA2A2-BC1F-1A7B-E6FD-6A874141D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250" y="2984503"/>
            <a:ext cx="7635934" cy="2243548"/>
          </a:xfrm>
          <a:prstGeom prst="rect">
            <a:avLst/>
          </a:prstGeom>
        </p:spPr>
      </p:pic>
      <p:sp>
        <p:nvSpPr>
          <p:cNvPr id="8" name="TextBox 7">
            <a:extLst>
              <a:ext uri="{FF2B5EF4-FFF2-40B4-BE49-F238E27FC236}">
                <a16:creationId xmlns:a16="http://schemas.microsoft.com/office/drawing/2014/main" id="{373966A7-654C-5DC3-727F-1BA4B807BE63}"/>
              </a:ext>
            </a:extLst>
          </p:cNvPr>
          <p:cNvSpPr txBox="1"/>
          <p:nvPr/>
        </p:nvSpPr>
        <p:spPr>
          <a:xfrm>
            <a:off x="2497559" y="5476396"/>
            <a:ext cx="6433457" cy="523220"/>
          </a:xfrm>
          <a:prstGeom prst="rect">
            <a:avLst/>
          </a:prstGeom>
          <a:noFill/>
        </p:spPr>
        <p:txBody>
          <a:bodyPr wrap="square" rtlCol="0">
            <a:spAutoFit/>
          </a:bodyPr>
          <a:lstStyle/>
          <a:p>
            <a:r>
              <a:rPr lang="en-US" sz="1400" i="1" dirty="0"/>
              <a:t>Figure adapted from Igarashi and Fukui, "3D Object Recognition Based on Canonical Angles between Shape Subspaces" </a:t>
            </a:r>
          </a:p>
        </p:txBody>
      </p:sp>
      <p:sp>
        <p:nvSpPr>
          <p:cNvPr id="9" name="TextBox 8">
            <a:extLst>
              <a:ext uri="{FF2B5EF4-FFF2-40B4-BE49-F238E27FC236}">
                <a16:creationId xmlns:a16="http://schemas.microsoft.com/office/drawing/2014/main" id="{B3B0687C-B497-C11C-7E2F-458703ECC690}"/>
              </a:ext>
            </a:extLst>
          </p:cNvPr>
          <p:cNvSpPr txBox="1"/>
          <p:nvPr/>
        </p:nvSpPr>
        <p:spPr>
          <a:xfrm>
            <a:off x="653143" y="2909480"/>
            <a:ext cx="3091543" cy="369332"/>
          </a:xfrm>
          <a:prstGeom prst="rect">
            <a:avLst/>
          </a:prstGeom>
          <a:noFill/>
        </p:spPr>
        <p:txBody>
          <a:bodyPr wrap="square" rtlCol="0">
            <a:spAutoFit/>
          </a:bodyPr>
          <a:lstStyle/>
          <a:p>
            <a:r>
              <a:rPr lang="en-US" dirty="0"/>
              <a:t>Frames of an Image sequence</a:t>
            </a:r>
          </a:p>
        </p:txBody>
      </p:sp>
      <p:sp>
        <p:nvSpPr>
          <p:cNvPr id="10" name="TextBox 9">
            <a:extLst>
              <a:ext uri="{FF2B5EF4-FFF2-40B4-BE49-F238E27FC236}">
                <a16:creationId xmlns:a16="http://schemas.microsoft.com/office/drawing/2014/main" id="{CFC6AA12-94B2-CDA1-D4D0-FBCB26F0091E}"/>
              </a:ext>
            </a:extLst>
          </p:cNvPr>
          <p:cNvSpPr txBox="1"/>
          <p:nvPr/>
        </p:nvSpPr>
        <p:spPr>
          <a:xfrm>
            <a:off x="7531106" y="2886287"/>
            <a:ext cx="3091543" cy="369332"/>
          </a:xfrm>
          <a:prstGeom prst="rect">
            <a:avLst/>
          </a:prstGeom>
          <a:noFill/>
        </p:spPr>
        <p:txBody>
          <a:bodyPr wrap="square" rtlCol="0">
            <a:spAutoFit/>
          </a:bodyPr>
          <a:lstStyle/>
          <a:p>
            <a:r>
              <a:rPr lang="en-US" dirty="0"/>
              <a:t>Frames of an Image sequence</a:t>
            </a:r>
          </a:p>
        </p:txBody>
      </p:sp>
    </p:spTree>
    <p:extLst>
      <p:ext uri="{BB962C8B-B14F-4D97-AF65-F5344CB8AC3E}">
        <p14:creationId xmlns:p14="http://schemas.microsoft.com/office/powerpoint/2010/main" val="3282201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A5C9-91C9-562A-1320-AEE62DC60D8E}"/>
              </a:ext>
            </a:extLst>
          </p:cNvPr>
          <p:cNvSpPr>
            <a:spLocks noGrp="1"/>
          </p:cNvSpPr>
          <p:nvPr>
            <p:ph type="title"/>
          </p:nvPr>
        </p:nvSpPr>
        <p:spPr>
          <a:xfrm>
            <a:off x="653143" y="18255"/>
            <a:ext cx="10515600" cy="1325563"/>
          </a:xfrm>
        </p:spPr>
        <p:txBody>
          <a:bodyPr>
            <a:normAutofit/>
          </a:bodyPr>
          <a:lstStyle/>
          <a:p>
            <a:r>
              <a:rPr lang="en-US" sz="4000" dirty="0">
                <a:latin typeface="游ゴシック (Body)"/>
              </a:rPr>
              <a:t>Related Research</a:t>
            </a:r>
            <a:endParaRPr lang="en-US" sz="4000" dirty="0"/>
          </a:p>
        </p:txBody>
      </p:sp>
      <p:sp>
        <p:nvSpPr>
          <p:cNvPr id="3" name="Content Placeholder 2">
            <a:extLst>
              <a:ext uri="{FF2B5EF4-FFF2-40B4-BE49-F238E27FC236}">
                <a16:creationId xmlns:a16="http://schemas.microsoft.com/office/drawing/2014/main" id="{2AD0EE6D-DE8C-1D80-6459-F6977D8C11E2}"/>
              </a:ext>
            </a:extLst>
          </p:cNvPr>
          <p:cNvSpPr>
            <a:spLocks noGrp="1"/>
          </p:cNvSpPr>
          <p:nvPr>
            <p:ph idx="1"/>
          </p:nvPr>
        </p:nvSpPr>
        <p:spPr/>
        <p:txBody>
          <a:bodyPr/>
          <a:lstStyle/>
          <a:p>
            <a:pPr marL="457200" lvl="1" indent="0">
              <a:buNone/>
            </a:pPr>
            <a:r>
              <a:rPr kumimoji="1" lang="en-US" sz="2000" b="1" u="sng" dirty="0"/>
              <a:t>Direct 3D Feature Extraction Approach</a:t>
            </a:r>
          </a:p>
        </p:txBody>
      </p:sp>
      <p:sp>
        <p:nvSpPr>
          <p:cNvPr id="4" name="Slide Number Placeholder 3">
            <a:extLst>
              <a:ext uri="{FF2B5EF4-FFF2-40B4-BE49-F238E27FC236}">
                <a16:creationId xmlns:a16="http://schemas.microsoft.com/office/drawing/2014/main" id="{E6968BEE-9DF7-38AE-94B6-EC404373725F}"/>
              </a:ext>
            </a:extLst>
          </p:cNvPr>
          <p:cNvSpPr>
            <a:spLocks noGrp="1"/>
          </p:cNvSpPr>
          <p:nvPr>
            <p:ph type="sldNum" sz="quarter" idx="12"/>
          </p:nvPr>
        </p:nvSpPr>
        <p:spPr/>
        <p:txBody>
          <a:bodyPr/>
          <a:lstStyle/>
          <a:p>
            <a:fld id="{DADAC235-C9E6-487D-8BF0-E0D19F810E81}" type="slidenum">
              <a:rPr lang="en-US" smtClean="0"/>
              <a:t>6</a:t>
            </a:fld>
            <a:endParaRPr lang="en-US"/>
          </a:p>
        </p:txBody>
      </p:sp>
      <p:sp>
        <p:nvSpPr>
          <p:cNvPr id="5" name="TextBox 4">
            <a:extLst>
              <a:ext uri="{FF2B5EF4-FFF2-40B4-BE49-F238E27FC236}">
                <a16:creationId xmlns:a16="http://schemas.microsoft.com/office/drawing/2014/main" id="{C343F8D9-DC2B-0C0F-FEA7-B8E62BEE3E8C}"/>
              </a:ext>
            </a:extLst>
          </p:cNvPr>
          <p:cNvSpPr txBox="1"/>
          <p:nvPr/>
        </p:nvSpPr>
        <p:spPr>
          <a:xfrm>
            <a:off x="653143" y="1061502"/>
            <a:ext cx="6291943" cy="523220"/>
          </a:xfrm>
          <a:prstGeom prst="rect">
            <a:avLst/>
          </a:prstGeom>
          <a:noFill/>
        </p:spPr>
        <p:txBody>
          <a:bodyPr wrap="square" rtlCol="0">
            <a:spAutoFit/>
          </a:bodyPr>
          <a:lstStyle/>
          <a:p>
            <a:r>
              <a:rPr lang="en-US" sz="2800" dirty="0">
                <a:latin typeface="游ゴシック (Body)"/>
              </a:rPr>
              <a:t>How is Shape Subspace computed?</a:t>
            </a:r>
          </a:p>
        </p:txBody>
      </p:sp>
      <p:sp>
        <p:nvSpPr>
          <p:cNvPr id="6" name="TextBox 5">
            <a:extLst>
              <a:ext uri="{FF2B5EF4-FFF2-40B4-BE49-F238E27FC236}">
                <a16:creationId xmlns:a16="http://schemas.microsoft.com/office/drawing/2014/main" id="{28EFE0F2-47B2-A0C2-5109-538A8ADFB39F}"/>
              </a:ext>
            </a:extLst>
          </p:cNvPr>
          <p:cNvSpPr txBox="1"/>
          <p:nvPr/>
        </p:nvSpPr>
        <p:spPr>
          <a:xfrm>
            <a:off x="2367850" y="5267675"/>
            <a:ext cx="6433457" cy="523220"/>
          </a:xfrm>
          <a:prstGeom prst="rect">
            <a:avLst/>
          </a:prstGeom>
          <a:noFill/>
        </p:spPr>
        <p:txBody>
          <a:bodyPr wrap="square" rtlCol="0">
            <a:spAutoFit/>
          </a:bodyPr>
          <a:lstStyle/>
          <a:p>
            <a:r>
              <a:rPr lang="en-US" sz="1400" i="1" dirty="0"/>
              <a:t>Figure adapted from </a:t>
            </a:r>
            <a:r>
              <a:rPr lang="en-US" sz="1400" i="1" dirty="0" err="1"/>
              <a:t>Yoshinuma</a:t>
            </a:r>
            <a:r>
              <a:rPr lang="en-US" sz="1400" i="1" dirty="0"/>
              <a:t>, Hino, and Fukui, "Personal Authentication Based on 3D Configuration of Micro-feature Points on Facial Surface"</a:t>
            </a:r>
          </a:p>
        </p:txBody>
      </p:sp>
      <p:pic>
        <p:nvPicPr>
          <p:cNvPr id="7" name="Picture 6">
            <a:extLst>
              <a:ext uri="{FF2B5EF4-FFF2-40B4-BE49-F238E27FC236}">
                <a16:creationId xmlns:a16="http://schemas.microsoft.com/office/drawing/2014/main" id="{26A64BF2-8705-BEE6-3F62-D572203AB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157" y="2566453"/>
            <a:ext cx="8732612" cy="2460319"/>
          </a:xfrm>
          <a:prstGeom prst="rect">
            <a:avLst/>
          </a:prstGeom>
        </p:spPr>
      </p:pic>
    </p:spTree>
    <p:extLst>
      <p:ext uri="{BB962C8B-B14F-4D97-AF65-F5344CB8AC3E}">
        <p14:creationId xmlns:p14="http://schemas.microsoft.com/office/powerpoint/2010/main" val="55224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6FE1-226D-9A71-7A20-43BBC479BFB9}"/>
              </a:ext>
            </a:extLst>
          </p:cNvPr>
          <p:cNvSpPr>
            <a:spLocks noGrp="1"/>
          </p:cNvSpPr>
          <p:nvPr>
            <p:ph type="title"/>
          </p:nvPr>
        </p:nvSpPr>
        <p:spPr/>
        <p:txBody>
          <a:bodyPr>
            <a:normAutofit/>
          </a:bodyPr>
          <a:lstStyle/>
          <a:p>
            <a:r>
              <a:rPr lang="en-US" sz="4000" dirty="0">
                <a:latin typeface="游ゴシック (Body)"/>
              </a:rPr>
              <a:t>Related Research</a:t>
            </a:r>
            <a:endParaRPr lang="en-US" sz="4000" dirty="0"/>
          </a:p>
        </p:txBody>
      </p:sp>
      <p:sp>
        <p:nvSpPr>
          <p:cNvPr id="3" name="Content Placeholder 2">
            <a:extLst>
              <a:ext uri="{FF2B5EF4-FFF2-40B4-BE49-F238E27FC236}">
                <a16:creationId xmlns:a16="http://schemas.microsoft.com/office/drawing/2014/main" id="{FFC92D5F-0907-A0D5-8E34-F2406C2B8F7D}"/>
              </a:ext>
            </a:extLst>
          </p:cNvPr>
          <p:cNvSpPr>
            <a:spLocks noGrp="1"/>
          </p:cNvSpPr>
          <p:nvPr>
            <p:ph idx="1"/>
          </p:nvPr>
        </p:nvSpPr>
        <p:spPr/>
        <p:txBody>
          <a:bodyPr/>
          <a:lstStyle/>
          <a:p>
            <a:pPr>
              <a:lnSpc>
                <a:spcPct val="150000"/>
              </a:lnSpc>
            </a:pPr>
            <a:r>
              <a:rPr kumimoji="1" lang="en-US" sz="1800" dirty="0"/>
              <a:t>The Difference Subspace (DS) is a geometric concept that represents the components of difference between two class subspaces. It extends the idea of a difference vector between two vectors to the case of subspaces. </a:t>
            </a:r>
          </a:p>
          <a:p>
            <a:pPr lvl="1">
              <a:lnSpc>
                <a:spcPct val="150000"/>
              </a:lnSpc>
            </a:pPr>
            <a:r>
              <a:rPr kumimoji="1" lang="en-US" sz="1400" dirty="0"/>
              <a:t>DS is particularly useful for analyzing and extracting local shape differences between objects, which provides a more sensitive cue for recognition compared to traditional global shape comparison methods.</a:t>
            </a:r>
          </a:p>
        </p:txBody>
      </p:sp>
      <p:sp>
        <p:nvSpPr>
          <p:cNvPr id="4" name="Slide Number Placeholder 3">
            <a:extLst>
              <a:ext uri="{FF2B5EF4-FFF2-40B4-BE49-F238E27FC236}">
                <a16:creationId xmlns:a16="http://schemas.microsoft.com/office/drawing/2014/main" id="{08B78CC3-4010-D076-FA11-A7D9E42F2465}"/>
              </a:ext>
            </a:extLst>
          </p:cNvPr>
          <p:cNvSpPr>
            <a:spLocks noGrp="1"/>
          </p:cNvSpPr>
          <p:nvPr>
            <p:ph type="sldNum" sz="quarter" idx="12"/>
          </p:nvPr>
        </p:nvSpPr>
        <p:spPr/>
        <p:txBody>
          <a:bodyPr/>
          <a:lstStyle/>
          <a:p>
            <a:fld id="{DADAC235-C9E6-487D-8BF0-E0D19F810E81}" type="slidenum">
              <a:rPr lang="en-US" smtClean="0"/>
              <a:t>7</a:t>
            </a:fld>
            <a:endParaRPr lang="en-US"/>
          </a:p>
        </p:txBody>
      </p:sp>
      <p:pic>
        <p:nvPicPr>
          <p:cNvPr id="9" name="Picture 8">
            <a:extLst>
              <a:ext uri="{FF2B5EF4-FFF2-40B4-BE49-F238E27FC236}">
                <a16:creationId xmlns:a16="http://schemas.microsoft.com/office/drawing/2014/main" id="{177D2628-01DA-B64E-9105-D5C2F991B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637" y="3351567"/>
            <a:ext cx="5039654" cy="2422623"/>
          </a:xfrm>
          <a:prstGeom prst="rect">
            <a:avLst/>
          </a:prstGeom>
        </p:spPr>
      </p:pic>
      <p:sp>
        <p:nvSpPr>
          <p:cNvPr id="10" name="TextBox 9">
            <a:extLst>
              <a:ext uri="{FF2B5EF4-FFF2-40B4-BE49-F238E27FC236}">
                <a16:creationId xmlns:a16="http://schemas.microsoft.com/office/drawing/2014/main" id="{0B874841-49E1-64CB-71C6-2070CD586D64}"/>
              </a:ext>
            </a:extLst>
          </p:cNvPr>
          <p:cNvSpPr txBox="1"/>
          <p:nvPr/>
        </p:nvSpPr>
        <p:spPr>
          <a:xfrm>
            <a:off x="2993572" y="5953577"/>
            <a:ext cx="6433457" cy="307777"/>
          </a:xfrm>
          <a:prstGeom prst="rect">
            <a:avLst/>
          </a:prstGeom>
          <a:noFill/>
        </p:spPr>
        <p:txBody>
          <a:bodyPr wrap="square" rtlCol="0">
            <a:spAutoFit/>
          </a:bodyPr>
          <a:lstStyle/>
          <a:p>
            <a:r>
              <a:rPr lang="en-US" sz="1400" dirty="0"/>
              <a:t>Figure adapted from Fukui et al., "Second-order Difference Subspace"</a:t>
            </a:r>
            <a:endParaRPr lang="en-US" sz="1400" i="1" dirty="0"/>
          </a:p>
        </p:txBody>
      </p:sp>
    </p:spTree>
    <p:extLst>
      <p:ext uri="{BB962C8B-B14F-4D97-AF65-F5344CB8AC3E}">
        <p14:creationId xmlns:p14="http://schemas.microsoft.com/office/powerpoint/2010/main" val="3600431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A817-A29A-106A-D60F-BB54520F4BEB}"/>
              </a:ext>
            </a:extLst>
          </p:cNvPr>
          <p:cNvSpPr>
            <a:spLocks noGrp="1"/>
          </p:cNvSpPr>
          <p:nvPr>
            <p:ph type="title"/>
          </p:nvPr>
        </p:nvSpPr>
        <p:spPr>
          <a:xfrm>
            <a:off x="314502" y="80386"/>
            <a:ext cx="10515600" cy="1325563"/>
          </a:xfrm>
        </p:spPr>
        <p:txBody>
          <a:bodyPr>
            <a:normAutofit/>
          </a:bodyPr>
          <a:lstStyle/>
          <a:p>
            <a:r>
              <a:rPr lang="en-US" sz="4000" dirty="0">
                <a:latin typeface="游ゴシック (Body)"/>
              </a:rPr>
              <a:t>Proposed Method</a:t>
            </a:r>
          </a:p>
        </p:txBody>
      </p:sp>
      <p:sp>
        <p:nvSpPr>
          <p:cNvPr id="22" name="Slide Number Placeholder 21">
            <a:extLst>
              <a:ext uri="{FF2B5EF4-FFF2-40B4-BE49-F238E27FC236}">
                <a16:creationId xmlns:a16="http://schemas.microsoft.com/office/drawing/2014/main" id="{3B6A4EC1-5987-2715-E339-945033A5CFC1}"/>
              </a:ext>
            </a:extLst>
          </p:cNvPr>
          <p:cNvSpPr>
            <a:spLocks noGrp="1"/>
          </p:cNvSpPr>
          <p:nvPr>
            <p:ph type="sldNum" sz="quarter" idx="12"/>
          </p:nvPr>
        </p:nvSpPr>
        <p:spPr/>
        <p:txBody>
          <a:bodyPr/>
          <a:lstStyle/>
          <a:p>
            <a:fld id="{DADAC235-C9E6-487D-8BF0-E0D19F810E81}" type="slidenum">
              <a:rPr lang="en-US" smtClean="0"/>
              <a:t>8</a:t>
            </a:fld>
            <a:endParaRPr lang="en-US"/>
          </a:p>
        </p:txBody>
      </p:sp>
      <p:sp>
        <p:nvSpPr>
          <p:cNvPr id="9" name="Arrow: Right 8">
            <a:extLst>
              <a:ext uri="{FF2B5EF4-FFF2-40B4-BE49-F238E27FC236}">
                <a16:creationId xmlns:a16="http://schemas.microsoft.com/office/drawing/2014/main" id="{8683EE8E-2C74-0ECF-880C-902FC368C88B}"/>
              </a:ext>
            </a:extLst>
          </p:cNvPr>
          <p:cNvSpPr/>
          <p:nvPr/>
        </p:nvSpPr>
        <p:spPr>
          <a:xfrm>
            <a:off x="2952420" y="1970801"/>
            <a:ext cx="594659" cy="46850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C9BC048-C129-8F61-7CE2-623C9F325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1075" y="1066659"/>
            <a:ext cx="2099709" cy="2078229"/>
          </a:xfrm>
          <a:prstGeom prst="rect">
            <a:avLst/>
          </a:prstGeom>
        </p:spPr>
      </p:pic>
      <p:pic>
        <p:nvPicPr>
          <p:cNvPr id="15" name="Picture 14">
            <a:extLst>
              <a:ext uri="{FF2B5EF4-FFF2-40B4-BE49-F238E27FC236}">
                <a16:creationId xmlns:a16="http://schemas.microsoft.com/office/drawing/2014/main" id="{B23C9D9E-C9B3-6EF0-F753-22030D7A7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266" y="3398550"/>
            <a:ext cx="1441997" cy="1427245"/>
          </a:xfrm>
          <a:prstGeom prst="rect">
            <a:avLst/>
          </a:prstGeom>
        </p:spPr>
      </p:pic>
      <p:sp>
        <p:nvSpPr>
          <p:cNvPr id="16" name="Arrow: Right 15">
            <a:extLst>
              <a:ext uri="{FF2B5EF4-FFF2-40B4-BE49-F238E27FC236}">
                <a16:creationId xmlns:a16="http://schemas.microsoft.com/office/drawing/2014/main" id="{18918533-F84A-230C-148A-9EB90A44EB44}"/>
              </a:ext>
            </a:extLst>
          </p:cNvPr>
          <p:cNvSpPr/>
          <p:nvPr/>
        </p:nvSpPr>
        <p:spPr>
          <a:xfrm>
            <a:off x="6028521" y="1932631"/>
            <a:ext cx="594659" cy="46850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E2D93DC-F9B3-E6F0-1101-84A2D1AA5DD1}"/>
              </a:ext>
            </a:extLst>
          </p:cNvPr>
          <p:cNvGrpSpPr/>
          <p:nvPr/>
        </p:nvGrpSpPr>
        <p:grpSpPr>
          <a:xfrm>
            <a:off x="2676399" y="3126463"/>
            <a:ext cx="3809417" cy="3271660"/>
            <a:chOff x="7225117" y="2594131"/>
            <a:chExt cx="4601017" cy="4434840"/>
          </a:xfrm>
        </p:grpSpPr>
        <p:pic>
          <p:nvPicPr>
            <p:cNvPr id="17" name="Picture 16">
              <a:extLst>
                <a:ext uri="{FF2B5EF4-FFF2-40B4-BE49-F238E27FC236}">
                  <a16:creationId xmlns:a16="http://schemas.microsoft.com/office/drawing/2014/main" id="{2FBABB49-5C42-4805-AE54-C0C8851C7D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5117" y="2594131"/>
              <a:ext cx="4434840" cy="4434840"/>
            </a:xfrm>
            <a:prstGeom prst="rect">
              <a:avLst/>
            </a:prstGeom>
          </p:spPr>
        </p:pic>
        <p:sp>
          <p:nvSpPr>
            <p:cNvPr id="18" name="TextBox 17">
              <a:extLst>
                <a:ext uri="{FF2B5EF4-FFF2-40B4-BE49-F238E27FC236}">
                  <a16:creationId xmlns:a16="http://schemas.microsoft.com/office/drawing/2014/main" id="{DDD1FEA5-E97D-A549-A17F-266421C3611E}"/>
                </a:ext>
              </a:extLst>
            </p:cNvPr>
            <p:cNvSpPr txBox="1"/>
            <p:nvPr/>
          </p:nvSpPr>
          <p:spPr>
            <a:xfrm>
              <a:off x="7336806" y="3305376"/>
              <a:ext cx="1706179" cy="746343"/>
            </a:xfrm>
            <a:prstGeom prst="rect">
              <a:avLst/>
            </a:prstGeom>
            <a:noFill/>
          </p:spPr>
          <p:txBody>
            <a:bodyPr wrap="square" rtlCol="0">
              <a:spAutoFit/>
            </a:bodyPr>
            <a:lstStyle/>
            <a:p>
              <a:pPr algn="ctr"/>
              <a:r>
                <a:rPr lang="en-US" sz="1400" dirty="0"/>
                <a:t>Shape Subspace </a:t>
              </a:r>
              <a:r>
                <a:rPr lang="en-US" sz="1400" i="1" dirty="0">
                  <a:latin typeface="Curlz MT" panose="04040404050702020202" pitchFamily="82" charset="0"/>
                </a:rPr>
                <a:t>P</a:t>
              </a:r>
              <a:endParaRPr lang="en-US" sz="1400" baseline="-25000" dirty="0">
                <a:latin typeface="Curlz MT" panose="04040404050702020202" pitchFamily="82" charset="0"/>
              </a:endParaRPr>
            </a:p>
          </p:txBody>
        </p:sp>
        <p:sp>
          <p:nvSpPr>
            <p:cNvPr id="19" name="TextBox 18">
              <a:extLst>
                <a:ext uri="{FF2B5EF4-FFF2-40B4-BE49-F238E27FC236}">
                  <a16:creationId xmlns:a16="http://schemas.microsoft.com/office/drawing/2014/main" id="{3EC3AD8A-CEC2-90B1-6455-671AABB4BC09}"/>
                </a:ext>
              </a:extLst>
            </p:cNvPr>
            <p:cNvSpPr txBox="1"/>
            <p:nvPr/>
          </p:nvSpPr>
          <p:spPr>
            <a:xfrm>
              <a:off x="9600834" y="3308065"/>
              <a:ext cx="1706179" cy="746343"/>
            </a:xfrm>
            <a:prstGeom prst="rect">
              <a:avLst/>
            </a:prstGeom>
            <a:noFill/>
          </p:spPr>
          <p:txBody>
            <a:bodyPr wrap="square" rtlCol="0">
              <a:spAutoFit/>
            </a:bodyPr>
            <a:lstStyle/>
            <a:p>
              <a:pPr algn="ctr"/>
              <a:r>
                <a:rPr lang="en-US" sz="1400" dirty="0"/>
                <a:t>Shape Subspace </a:t>
              </a:r>
              <a:r>
                <a:rPr lang="en-US" sz="1400" i="1" dirty="0">
                  <a:latin typeface="Curlz MT" panose="04040404050702020202" pitchFamily="82" charset="0"/>
                  <a:ea typeface="FZShuTi" panose="02010601030101010101" pitchFamily="2" charset="-122"/>
                </a:rPr>
                <a:t>Q</a:t>
              </a:r>
              <a:endParaRPr lang="en-US" sz="1400" baseline="-25000" dirty="0">
                <a:latin typeface="Curlz MT" panose="04040404050702020202" pitchFamily="82" charset="0"/>
                <a:ea typeface="FZShuTi" panose="02010601030101010101" pitchFamily="2" charset="-122"/>
              </a:endParaRPr>
            </a:p>
          </p:txBody>
        </p:sp>
        <p:sp>
          <p:nvSpPr>
            <p:cNvPr id="20" name="TextBox 19">
              <a:extLst>
                <a:ext uri="{FF2B5EF4-FFF2-40B4-BE49-F238E27FC236}">
                  <a16:creationId xmlns:a16="http://schemas.microsoft.com/office/drawing/2014/main" id="{EB402154-847E-5EB1-AE5B-039EA562991D}"/>
                </a:ext>
              </a:extLst>
            </p:cNvPr>
            <p:cNvSpPr txBox="1"/>
            <p:nvPr/>
          </p:nvSpPr>
          <p:spPr>
            <a:xfrm>
              <a:off x="8685173" y="3794256"/>
              <a:ext cx="1510723" cy="673731"/>
            </a:xfrm>
            <a:prstGeom prst="rect">
              <a:avLst/>
            </a:prstGeom>
            <a:noFill/>
          </p:spPr>
          <p:txBody>
            <a:bodyPr wrap="square" rtlCol="0">
              <a:spAutoFit/>
            </a:bodyPr>
            <a:lstStyle/>
            <a:p>
              <a:pPr algn="ctr"/>
              <a:r>
                <a:rPr lang="en-US" sz="1400" dirty="0"/>
                <a:t>Canonical</a:t>
              </a:r>
            </a:p>
            <a:p>
              <a:pPr algn="ctr"/>
              <a:r>
                <a:rPr lang="en-US" sz="1400" dirty="0"/>
                <a:t>angles</a:t>
              </a:r>
            </a:p>
          </p:txBody>
        </p:sp>
        <p:sp>
          <p:nvSpPr>
            <p:cNvPr id="21" name="TextBox 20">
              <a:extLst>
                <a:ext uri="{FF2B5EF4-FFF2-40B4-BE49-F238E27FC236}">
                  <a16:creationId xmlns:a16="http://schemas.microsoft.com/office/drawing/2014/main" id="{863465EE-4718-EEE9-68E0-168564D4B7F7}"/>
                </a:ext>
              </a:extLst>
            </p:cNvPr>
            <p:cNvSpPr txBox="1"/>
            <p:nvPr/>
          </p:nvSpPr>
          <p:spPr>
            <a:xfrm>
              <a:off x="8685173" y="5468469"/>
              <a:ext cx="1510723" cy="439026"/>
            </a:xfrm>
            <a:prstGeom prst="rect">
              <a:avLst/>
            </a:prstGeom>
            <a:noFill/>
          </p:spPr>
          <p:txBody>
            <a:bodyPr wrap="square" rtlCol="0">
              <a:spAutoFit/>
            </a:bodyPr>
            <a:lstStyle/>
            <a:p>
              <a:pPr algn="ctr"/>
              <a:r>
                <a:rPr lang="en-US" sz="1400" dirty="0"/>
                <a:t>Vector space</a:t>
              </a:r>
            </a:p>
          </p:txBody>
        </p:sp>
        <p:sp>
          <p:nvSpPr>
            <p:cNvPr id="23" name="TextBox 22">
              <a:extLst>
                <a:ext uri="{FF2B5EF4-FFF2-40B4-BE49-F238E27FC236}">
                  <a16:creationId xmlns:a16="http://schemas.microsoft.com/office/drawing/2014/main" id="{F4BACBD0-C110-5D01-AD97-87D825DFC546}"/>
                </a:ext>
              </a:extLst>
            </p:cNvPr>
            <p:cNvSpPr txBox="1"/>
            <p:nvPr/>
          </p:nvSpPr>
          <p:spPr>
            <a:xfrm>
              <a:off x="9692120" y="5784788"/>
              <a:ext cx="2134014" cy="746343"/>
            </a:xfrm>
            <a:prstGeom prst="rect">
              <a:avLst/>
            </a:prstGeom>
            <a:noFill/>
          </p:spPr>
          <p:txBody>
            <a:bodyPr wrap="square" rtlCol="0">
              <a:spAutoFit/>
            </a:bodyPr>
            <a:lstStyle/>
            <a:p>
              <a:pPr algn="ctr"/>
              <a:r>
                <a:rPr lang="en-US" sz="1400" dirty="0"/>
                <a:t>Difference Subspace </a:t>
              </a:r>
              <a:r>
                <a:rPr lang="en-US" sz="1400" i="1" dirty="0">
                  <a:latin typeface="Curlz MT" panose="04040404050702020202" pitchFamily="82" charset="0"/>
                  <a:ea typeface="FZShuTi" panose="02010601030101010101" pitchFamily="2" charset="-122"/>
                </a:rPr>
                <a:t>D</a:t>
              </a:r>
              <a:endParaRPr lang="en-US" sz="1400" baseline="-25000" dirty="0">
                <a:latin typeface="Curlz MT" panose="04040404050702020202" pitchFamily="82" charset="0"/>
                <a:ea typeface="FZShuTi" panose="02010601030101010101" pitchFamily="2" charset="-122"/>
              </a:endParaRPr>
            </a:p>
          </p:txBody>
        </p:sp>
        <p:cxnSp>
          <p:nvCxnSpPr>
            <p:cNvPr id="24" name="Straight Arrow Connector 23">
              <a:extLst>
                <a:ext uri="{FF2B5EF4-FFF2-40B4-BE49-F238E27FC236}">
                  <a16:creationId xmlns:a16="http://schemas.microsoft.com/office/drawing/2014/main" id="{6A81D092-3E72-B09F-CD8F-1C43B258335C}"/>
                </a:ext>
              </a:extLst>
            </p:cNvPr>
            <p:cNvCxnSpPr>
              <a:cxnSpLocks/>
            </p:cNvCxnSpPr>
            <p:nvPr/>
          </p:nvCxnSpPr>
          <p:spPr>
            <a:xfrm flipV="1">
              <a:off x="9467961" y="4230368"/>
              <a:ext cx="901581" cy="994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AEE0F4EF-4EB8-4885-FD00-358243DF6C8B}"/>
                </a:ext>
              </a:extLst>
            </p:cNvPr>
            <p:cNvCxnSpPr>
              <a:cxnSpLocks/>
            </p:cNvCxnSpPr>
            <p:nvPr/>
          </p:nvCxnSpPr>
          <p:spPr>
            <a:xfrm flipH="1" flipV="1">
              <a:off x="8480921" y="4230367"/>
              <a:ext cx="867399" cy="957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39BE91E-8D4B-0480-4607-D62962A6B528}"/>
                </a:ext>
              </a:extLst>
            </p:cNvPr>
            <p:cNvCxnSpPr>
              <a:cxnSpLocks/>
            </p:cNvCxnSpPr>
            <p:nvPr/>
          </p:nvCxnSpPr>
          <p:spPr>
            <a:xfrm>
              <a:off x="9438049" y="5264409"/>
              <a:ext cx="1397238" cy="427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0" name="TextBox 29">
            <a:extLst>
              <a:ext uri="{FF2B5EF4-FFF2-40B4-BE49-F238E27FC236}">
                <a16:creationId xmlns:a16="http://schemas.microsoft.com/office/drawing/2014/main" id="{0511695C-A342-A47D-1CB4-670536335EA0}"/>
              </a:ext>
            </a:extLst>
          </p:cNvPr>
          <p:cNvSpPr txBox="1"/>
          <p:nvPr/>
        </p:nvSpPr>
        <p:spPr>
          <a:xfrm>
            <a:off x="1023881" y="3053721"/>
            <a:ext cx="1331936" cy="261610"/>
          </a:xfrm>
          <a:prstGeom prst="rect">
            <a:avLst/>
          </a:prstGeom>
          <a:noFill/>
        </p:spPr>
        <p:txBody>
          <a:bodyPr wrap="square" rtlCol="0">
            <a:spAutoFit/>
          </a:bodyPr>
          <a:lstStyle/>
          <a:p>
            <a:r>
              <a:rPr lang="en-US" sz="1100" dirty="0"/>
              <a:t>Input Point Cloud</a:t>
            </a:r>
          </a:p>
        </p:txBody>
      </p:sp>
      <p:sp>
        <p:nvSpPr>
          <p:cNvPr id="32" name="TextBox 31">
            <a:extLst>
              <a:ext uri="{FF2B5EF4-FFF2-40B4-BE49-F238E27FC236}">
                <a16:creationId xmlns:a16="http://schemas.microsoft.com/office/drawing/2014/main" id="{861F299E-12FF-7513-5205-207D873F4D3F}"/>
              </a:ext>
            </a:extLst>
          </p:cNvPr>
          <p:cNvSpPr txBox="1"/>
          <p:nvPr/>
        </p:nvSpPr>
        <p:spPr>
          <a:xfrm>
            <a:off x="7014218" y="4868530"/>
            <a:ext cx="1745162" cy="261610"/>
          </a:xfrm>
          <a:prstGeom prst="rect">
            <a:avLst/>
          </a:prstGeom>
          <a:noFill/>
        </p:spPr>
        <p:txBody>
          <a:bodyPr wrap="square" rtlCol="0">
            <a:spAutoFit/>
          </a:bodyPr>
          <a:lstStyle/>
          <a:p>
            <a:r>
              <a:rPr lang="en-US" sz="1100" dirty="0"/>
              <a:t>Compare patches using DS</a:t>
            </a:r>
          </a:p>
        </p:txBody>
      </p:sp>
      <p:pic>
        <p:nvPicPr>
          <p:cNvPr id="34" name="Picture 33">
            <a:extLst>
              <a:ext uri="{FF2B5EF4-FFF2-40B4-BE49-F238E27FC236}">
                <a16:creationId xmlns:a16="http://schemas.microsoft.com/office/drawing/2014/main" id="{69A9C61C-F93F-B0E8-F9B4-2C167C5903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3130" y="1698283"/>
            <a:ext cx="2201194" cy="959304"/>
          </a:xfrm>
          <a:prstGeom prst="rect">
            <a:avLst/>
          </a:prstGeom>
        </p:spPr>
      </p:pic>
      <p:sp>
        <p:nvSpPr>
          <p:cNvPr id="35" name="TextBox 34">
            <a:extLst>
              <a:ext uri="{FF2B5EF4-FFF2-40B4-BE49-F238E27FC236}">
                <a16:creationId xmlns:a16="http://schemas.microsoft.com/office/drawing/2014/main" id="{F6944789-C809-29B4-00EA-B16137B74FF5}"/>
              </a:ext>
            </a:extLst>
          </p:cNvPr>
          <p:cNvSpPr txBox="1"/>
          <p:nvPr/>
        </p:nvSpPr>
        <p:spPr>
          <a:xfrm>
            <a:off x="2890073" y="2478341"/>
            <a:ext cx="697328" cy="261610"/>
          </a:xfrm>
          <a:prstGeom prst="rect">
            <a:avLst/>
          </a:prstGeom>
          <a:noFill/>
        </p:spPr>
        <p:txBody>
          <a:bodyPr wrap="square" rtlCol="0">
            <a:spAutoFit/>
          </a:bodyPr>
          <a:lstStyle/>
          <a:p>
            <a:r>
              <a:rPr lang="en-US" sz="1100" dirty="0"/>
              <a:t>dividing</a:t>
            </a:r>
          </a:p>
        </p:txBody>
      </p:sp>
      <p:sp>
        <p:nvSpPr>
          <p:cNvPr id="36" name="TextBox 35">
            <a:extLst>
              <a:ext uri="{FF2B5EF4-FFF2-40B4-BE49-F238E27FC236}">
                <a16:creationId xmlns:a16="http://schemas.microsoft.com/office/drawing/2014/main" id="{F35F0E38-C19F-839A-3D64-54B6F4A9E936}"/>
              </a:ext>
            </a:extLst>
          </p:cNvPr>
          <p:cNvSpPr txBox="1"/>
          <p:nvPr/>
        </p:nvSpPr>
        <p:spPr>
          <a:xfrm>
            <a:off x="5935056" y="2400862"/>
            <a:ext cx="762765" cy="261610"/>
          </a:xfrm>
          <a:prstGeom prst="rect">
            <a:avLst/>
          </a:prstGeom>
          <a:noFill/>
        </p:spPr>
        <p:txBody>
          <a:bodyPr wrap="square" rtlCol="0">
            <a:spAutoFit/>
          </a:bodyPr>
          <a:lstStyle/>
          <a:p>
            <a:r>
              <a:rPr lang="en-US" sz="1100" dirty="0"/>
              <a:t>centering</a:t>
            </a:r>
          </a:p>
        </p:txBody>
      </p:sp>
      <p:grpSp>
        <p:nvGrpSpPr>
          <p:cNvPr id="53" name="Group 52">
            <a:extLst>
              <a:ext uri="{FF2B5EF4-FFF2-40B4-BE49-F238E27FC236}">
                <a16:creationId xmlns:a16="http://schemas.microsoft.com/office/drawing/2014/main" id="{E8FD5A33-CD53-E7AB-35D6-66A22C269885}"/>
              </a:ext>
            </a:extLst>
          </p:cNvPr>
          <p:cNvGrpSpPr/>
          <p:nvPr/>
        </p:nvGrpSpPr>
        <p:grpSpPr>
          <a:xfrm>
            <a:off x="9809842" y="1334345"/>
            <a:ext cx="750536" cy="1509539"/>
            <a:chOff x="7402833" y="1279780"/>
            <a:chExt cx="750536" cy="1509539"/>
          </a:xfrm>
        </p:grpSpPr>
        <p:sp>
          <p:nvSpPr>
            <p:cNvPr id="38" name="Isosceles Triangle 37">
              <a:extLst>
                <a:ext uri="{FF2B5EF4-FFF2-40B4-BE49-F238E27FC236}">
                  <a16:creationId xmlns:a16="http://schemas.microsoft.com/office/drawing/2014/main" id="{B46D4CAC-CC6F-5A71-7F7F-EA274EEF5563}"/>
                </a:ext>
              </a:extLst>
            </p:cNvPr>
            <p:cNvSpPr/>
            <p:nvPr/>
          </p:nvSpPr>
          <p:spPr>
            <a:xfrm rot="10800000">
              <a:off x="7402833" y="1483576"/>
              <a:ext cx="750536" cy="1293905"/>
            </a:xfrm>
            <a:prstGeom prst="triangle">
              <a:avLst/>
            </a:prstGeom>
            <a:solidFill>
              <a:srgbClr val="9BC3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FD8193D-B956-AE0D-427C-A9348D056102}"/>
                </a:ext>
              </a:extLst>
            </p:cNvPr>
            <p:cNvSpPr/>
            <p:nvPr/>
          </p:nvSpPr>
          <p:spPr>
            <a:xfrm>
              <a:off x="7402833" y="1279780"/>
              <a:ext cx="750536" cy="411038"/>
            </a:xfrm>
            <a:prstGeom prst="ellipse">
              <a:avLst/>
            </a:prstGeom>
            <a:solidFill>
              <a:srgbClr val="5A7FE7"/>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0F67F2E2-C4B7-9F6F-42AA-26105A3C9789}"/>
                </a:ext>
              </a:extLst>
            </p:cNvPr>
            <p:cNvCxnSpPr>
              <a:cxnSpLocks/>
              <a:stCxn id="38" idx="0"/>
              <a:endCxn id="37" idx="5"/>
            </p:cNvCxnSpPr>
            <p:nvPr/>
          </p:nvCxnSpPr>
          <p:spPr>
            <a:xfrm flipV="1">
              <a:off x="7778101" y="1630623"/>
              <a:ext cx="265355" cy="1146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D5E51E17-EF48-E916-0A1F-68857C7236A0}"/>
                </a:ext>
              </a:extLst>
            </p:cNvPr>
            <p:cNvCxnSpPr>
              <a:cxnSpLocks/>
              <a:endCxn id="37" idx="4"/>
            </p:cNvCxnSpPr>
            <p:nvPr/>
          </p:nvCxnSpPr>
          <p:spPr>
            <a:xfrm flipV="1">
              <a:off x="7772526" y="1690818"/>
              <a:ext cx="5575" cy="10985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F7D28252-15B1-CFAC-9FCE-303798600130}"/>
                </a:ext>
              </a:extLst>
            </p:cNvPr>
            <p:cNvCxnSpPr>
              <a:cxnSpLocks/>
              <a:stCxn id="38" idx="0"/>
              <a:endCxn id="37" idx="3"/>
            </p:cNvCxnSpPr>
            <p:nvPr/>
          </p:nvCxnSpPr>
          <p:spPr>
            <a:xfrm flipH="1" flipV="1">
              <a:off x="7512746" y="1630623"/>
              <a:ext cx="265355" cy="11468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4" name="TextBox 53">
            <a:extLst>
              <a:ext uri="{FF2B5EF4-FFF2-40B4-BE49-F238E27FC236}">
                <a16:creationId xmlns:a16="http://schemas.microsoft.com/office/drawing/2014/main" id="{1DF06D35-8E04-D0D2-00BA-4B54E39508F5}"/>
              </a:ext>
            </a:extLst>
          </p:cNvPr>
          <p:cNvSpPr txBox="1"/>
          <p:nvPr/>
        </p:nvSpPr>
        <p:spPr>
          <a:xfrm>
            <a:off x="9636081" y="2872217"/>
            <a:ext cx="1149009" cy="261610"/>
          </a:xfrm>
          <a:prstGeom prst="rect">
            <a:avLst/>
          </a:prstGeom>
          <a:noFill/>
        </p:spPr>
        <p:txBody>
          <a:bodyPr wrap="square" rtlCol="0">
            <a:spAutoFit/>
          </a:bodyPr>
          <a:lstStyle/>
          <a:p>
            <a:r>
              <a:rPr lang="en-US" sz="1100" dirty="0"/>
              <a:t>Shape Subspace</a:t>
            </a:r>
          </a:p>
        </p:txBody>
      </p:sp>
      <p:sp>
        <p:nvSpPr>
          <p:cNvPr id="55" name="TextBox 54">
            <a:extLst>
              <a:ext uri="{FF2B5EF4-FFF2-40B4-BE49-F238E27FC236}">
                <a16:creationId xmlns:a16="http://schemas.microsoft.com/office/drawing/2014/main" id="{2EB88585-999C-6F56-2191-E40F3F711760}"/>
              </a:ext>
            </a:extLst>
          </p:cNvPr>
          <p:cNvSpPr txBox="1"/>
          <p:nvPr/>
        </p:nvSpPr>
        <p:spPr>
          <a:xfrm>
            <a:off x="7516522" y="2543751"/>
            <a:ext cx="1149008" cy="261610"/>
          </a:xfrm>
          <a:prstGeom prst="rect">
            <a:avLst/>
          </a:prstGeom>
          <a:noFill/>
        </p:spPr>
        <p:txBody>
          <a:bodyPr wrap="square" rtlCol="0">
            <a:spAutoFit/>
          </a:bodyPr>
          <a:lstStyle/>
          <a:p>
            <a:r>
              <a:rPr lang="en-US" sz="1100" dirty="0"/>
              <a:t>Centered matrix</a:t>
            </a:r>
          </a:p>
        </p:txBody>
      </p:sp>
      <p:sp>
        <p:nvSpPr>
          <p:cNvPr id="56" name="TextBox 55">
            <a:extLst>
              <a:ext uri="{FF2B5EF4-FFF2-40B4-BE49-F238E27FC236}">
                <a16:creationId xmlns:a16="http://schemas.microsoft.com/office/drawing/2014/main" id="{85E4BDA1-4C88-1090-FC61-5B88DEF023C0}"/>
              </a:ext>
            </a:extLst>
          </p:cNvPr>
          <p:cNvSpPr txBox="1"/>
          <p:nvPr/>
        </p:nvSpPr>
        <p:spPr>
          <a:xfrm>
            <a:off x="4253788" y="3201606"/>
            <a:ext cx="1149008" cy="261610"/>
          </a:xfrm>
          <a:prstGeom prst="rect">
            <a:avLst/>
          </a:prstGeom>
          <a:noFill/>
        </p:spPr>
        <p:txBody>
          <a:bodyPr wrap="square" rtlCol="0">
            <a:spAutoFit/>
          </a:bodyPr>
          <a:lstStyle/>
          <a:p>
            <a:r>
              <a:rPr lang="en-US" sz="1100" dirty="0"/>
              <a:t>n × n patches</a:t>
            </a:r>
          </a:p>
        </p:txBody>
      </p:sp>
      <p:sp>
        <p:nvSpPr>
          <p:cNvPr id="57" name="Arrow: Right 56">
            <a:extLst>
              <a:ext uri="{FF2B5EF4-FFF2-40B4-BE49-F238E27FC236}">
                <a16:creationId xmlns:a16="http://schemas.microsoft.com/office/drawing/2014/main" id="{99F0C77A-FCC4-2D78-555C-07DA8BE5BCBC}"/>
              </a:ext>
            </a:extLst>
          </p:cNvPr>
          <p:cNvSpPr/>
          <p:nvPr/>
        </p:nvSpPr>
        <p:spPr>
          <a:xfrm>
            <a:off x="8992450" y="1986587"/>
            <a:ext cx="594659" cy="46850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8787FF4-659C-2080-5F56-10A600D3C4AB}"/>
              </a:ext>
            </a:extLst>
          </p:cNvPr>
          <p:cNvSpPr txBox="1"/>
          <p:nvPr/>
        </p:nvSpPr>
        <p:spPr>
          <a:xfrm>
            <a:off x="8888063" y="2489760"/>
            <a:ext cx="920326" cy="261610"/>
          </a:xfrm>
          <a:prstGeom prst="rect">
            <a:avLst/>
          </a:prstGeom>
          <a:noFill/>
        </p:spPr>
        <p:txBody>
          <a:bodyPr wrap="square" rtlCol="0">
            <a:spAutoFit/>
          </a:bodyPr>
          <a:lstStyle/>
          <a:p>
            <a:r>
              <a:rPr lang="en-US" sz="1100" dirty="0"/>
              <a:t>Apply SVD</a:t>
            </a:r>
          </a:p>
        </p:txBody>
      </p:sp>
      <p:sp>
        <p:nvSpPr>
          <p:cNvPr id="59" name="Arrow: Right 58">
            <a:extLst>
              <a:ext uri="{FF2B5EF4-FFF2-40B4-BE49-F238E27FC236}">
                <a16:creationId xmlns:a16="http://schemas.microsoft.com/office/drawing/2014/main" id="{F66A3A01-B175-A3A1-B187-5329B501DCE4}"/>
              </a:ext>
            </a:extLst>
          </p:cNvPr>
          <p:cNvSpPr/>
          <p:nvPr/>
        </p:nvSpPr>
        <p:spPr>
          <a:xfrm rot="9401849">
            <a:off x="8895827" y="3232913"/>
            <a:ext cx="594659" cy="46850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11F1D9AD-FF65-0D34-61A3-A52C74B65A0B}"/>
              </a:ext>
            </a:extLst>
          </p:cNvPr>
          <p:cNvSpPr/>
          <p:nvPr/>
        </p:nvSpPr>
        <p:spPr>
          <a:xfrm rot="10800000">
            <a:off x="6069794" y="4038892"/>
            <a:ext cx="594659" cy="468502"/>
          </a:xfrm>
          <a:prstGeom prst="righ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903F9DC-57E2-CA99-E511-B2FE6F30A836}"/>
              </a:ext>
            </a:extLst>
          </p:cNvPr>
          <p:cNvSpPr txBox="1"/>
          <p:nvPr/>
        </p:nvSpPr>
        <p:spPr>
          <a:xfrm>
            <a:off x="5918908" y="4507394"/>
            <a:ext cx="1133817" cy="261610"/>
          </a:xfrm>
          <a:prstGeom prst="rect">
            <a:avLst/>
          </a:prstGeom>
          <a:noFill/>
        </p:spPr>
        <p:txBody>
          <a:bodyPr wrap="square" rtlCol="0">
            <a:spAutoFit/>
          </a:bodyPr>
          <a:lstStyle/>
          <a:p>
            <a:r>
              <a:rPr lang="en-US" sz="1100" dirty="0"/>
              <a:t>DS computation</a:t>
            </a:r>
          </a:p>
        </p:txBody>
      </p:sp>
      <p:sp>
        <p:nvSpPr>
          <p:cNvPr id="62" name="TextBox 61">
            <a:extLst>
              <a:ext uri="{FF2B5EF4-FFF2-40B4-BE49-F238E27FC236}">
                <a16:creationId xmlns:a16="http://schemas.microsoft.com/office/drawing/2014/main" id="{D46B2FA8-C47A-80F8-CDC8-645C239C790E}"/>
              </a:ext>
            </a:extLst>
          </p:cNvPr>
          <p:cNvSpPr txBox="1"/>
          <p:nvPr/>
        </p:nvSpPr>
        <p:spPr>
          <a:xfrm>
            <a:off x="8889516" y="3681299"/>
            <a:ext cx="920326" cy="261610"/>
          </a:xfrm>
          <a:prstGeom prst="rect">
            <a:avLst/>
          </a:prstGeom>
          <a:noFill/>
        </p:spPr>
        <p:txBody>
          <a:bodyPr wrap="square" rtlCol="0">
            <a:spAutoFit/>
          </a:bodyPr>
          <a:lstStyle/>
          <a:p>
            <a:r>
              <a:rPr lang="en-US" sz="1100" dirty="0"/>
              <a:t>comparing</a:t>
            </a:r>
          </a:p>
        </p:txBody>
      </p:sp>
      <p:grpSp>
        <p:nvGrpSpPr>
          <p:cNvPr id="3" name="Group 2">
            <a:extLst>
              <a:ext uri="{FF2B5EF4-FFF2-40B4-BE49-F238E27FC236}">
                <a16:creationId xmlns:a16="http://schemas.microsoft.com/office/drawing/2014/main" id="{401F074C-163E-AC02-4486-3B9003A65FDD}"/>
              </a:ext>
            </a:extLst>
          </p:cNvPr>
          <p:cNvGrpSpPr/>
          <p:nvPr/>
        </p:nvGrpSpPr>
        <p:grpSpPr>
          <a:xfrm>
            <a:off x="827756" y="1530047"/>
            <a:ext cx="1663779" cy="1411737"/>
            <a:chOff x="1691793" y="3411500"/>
            <a:chExt cx="1663779" cy="1411737"/>
          </a:xfrm>
        </p:grpSpPr>
        <p:sp>
          <p:nvSpPr>
            <p:cNvPr id="4" name="Oval 3">
              <a:extLst>
                <a:ext uri="{FF2B5EF4-FFF2-40B4-BE49-F238E27FC236}">
                  <a16:creationId xmlns:a16="http://schemas.microsoft.com/office/drawing/2014/main" id="{11783498-B716-12C0-53DC-2CAA9C74EF52}"/>
                </a:ext>
              </a:extLst>
            </p:cNvPr>
            <p:cNvSpPr/>
            <p:nvPr/>
          </p:nvSpPr>
          <p:spPr>
            <a:xfrm rot="21397765">
              <a:off x="2742303" y="402155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F0E2826-C7C5-88C6-AF1D-232DDB47066B}"/>
                </a:ext>
              </a:extLst>
            </p:cNvPr>
            <p:cNvSpPr/>
            <p:nvPr/>
          </p:nvSpPr>
          <p:spPr>
            <a:xfrm rot="21397765">
              <a:off x="3018990" y="4167068"/>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7C97134-66DE-7C8F-4119-E4F3290CC9AF}"/>
                </a:ext>
              </a:extLst>
            </p:cNvPr>
            <p:cNvSpPr/>
            <p:nvPr/>
          </p:nvSpPr>
          <p:spPr>
            <a:xfrm rot="21397765">
              <a:off x="2668417" y="4521560"/>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8BC6256-30BB-33D7-BC6F-D1A48826B385}"/>
                </a:ext>
              </a:extLst>
            </p:cNvPr>
            <p:cNvSpPr/>
            <p:nvPr/>
          </p:nvSpPr>
          <p:spPr>
            <a:xfrm rot="21397765">
              <a:off x="2723291" y="4288782"/>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B60D18-33DC-042C-AD2A-F8F270F911B9}"/>
                </a:ext>
              </a:extLst>
            </p:cNvPr>
            <p:cNvSpPr/>
            <p:nvPr/>
          </p:nvSpPr>
          <p:spPr>
            <a:xfrm rot="21397765">
              <a:off x="2965346" y="3556421"/>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07189C2-A41D-39D9-2640-74CE36E36AB2}"/>
                </a:ext>
              </a:extLst>
            </p:cNvPr>
            <p:cNvSpPr/>
            <p:nvPr/>
          </p:nvSpPr>
          <p:spPr>
            <a:xfrm rot="21397765">
              <a:off x="3008597" y="459837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8F78D1E-8C1C-7496-5D6A-0267CF1DA540}"/>
                </a:ext>
              </a:extLst>
            </p:cNvPr>
            <p:cNvSpPr/>
            <p:nvPr/>
          </p:nvSpPr>
          <p:spPr>
            <a:xfrm rot="21397765">
              <a:off x="2617689" y="3536506"/>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944FA1-4E55-780D-061E-74B2BE14CAD1}"/>
                </a:ext>
              </a:extLst>
            </p:cNvPr>
            <p:cNvSpPr/>
            <p:nvPr/>
          </p:nvSpPr>
          <p:spPr>
            <a:xfrm rot="21397765">
              <a:off x="3015069" y="386174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EC6B35D-8A26-BE23-DCC4-96C685BE200E}"/>
                </a:ext>
              </a:extLst>
            </p:cNvPr>
            <p:cNvSpPr/>
            <p:nvPr/>
          </p:nvSpPr>
          <p:spPr>
            <a:xfrm>
              <a:off x="1691793" y="3411500"/>
              <a:ext cx="1663779" cy="1411737"/>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D210E7-E857-D9B8-62B9-E20587D5A4FA}"/>
                </a:ext>
              </a:extLst>
            </p:cNvPr>
            <p:cNvSpPr/>
            <p:nvPr/>
          </p:nvSpPr>
          <p:spPr>
            <a:xfrm rot="21397765">
              <a:off x="2692061" y="3781242"/>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E42E49-2C17-AE1B-DB7F-B6A90449C86E}"/>
                </a:ext>
              </a:extLst>
            </p:cNvPr>
            <p:cNvSpPr/>
            <p:nvPr/>
          </p:nvSpPr>
          <p:spPr>
            <a:xfrm rot="21397765">
              <a:off x="2996312" y="438314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74CB714-2043-094A-21D1-B60B63172864}"/>
                </a:ext>
              </a:extLst>
            </p:cNvPr>
            <p:cNvSpPr/>
            <p:nvPr/>
          </p:nvSpPr>
          <p:spPr>
            <a:xfrm>
              <a:off x="2118928" y="402366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33DAEAE-05F0-7D34-0901-A2856712B01E}"/>
                </a:ext>
              </a:extLst>
            </p:cNvPr>
            <p:cNvSpPr/>
            <p:nvPr/>
          </p:nvSpPr>
          <p:spPr>
            <a:xfrm>
              <a:off x="2395615" y="4169181"/>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5061644-D92E-B7F5-A741-D4BF9BAD6765}"/>
                </a:ext>
              </a:extLst>
            </p:cNvPr>
            <p:cNvSpPr/>
            <p:nvPr/>
          </p:nvSpPr>
          <p:spPr>
            <a:xfrm>
              <a:off x="2045042" y="4523673"/>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7DE3D57-E9FD-CCB5-A35A-E02821FC51A4}"/>
                </a:ext>
              </a:extLst>
            </p:cNvPr>
            <p:cNvSpPr/>
            <p:nvPr/>
          </p:nvSpPr>
          <p:spPr>
            <a:xfrm>
              <a:off x="2099916" y="4290895"/>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16E0E47-BF92-338F-30AD-0A1C37DA6329}"/>
                </a:ext>
              </a:extLst>
            </p:cNvPr>
            <p:cNvSpPr/>
            <p:nvPr/>
          </p:nvSpPr>
          <p:spPr>
            <a:xfrm>
              <a:off x="2341971" y="3558534"/>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89AE45B-0B69-0A90-22A1-1042D39F6841}"/>
                </a:ext>
              </a:extLst>
            </p:cNvPr>
            <p:cNvSpPr/>
            <p:nvPr/>
          </p:nvSpPr>
          <p:spPr>
            <a:xfrm>
              <a:off x="2385222" y="460048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D9E8123-48F7-5169-1C45-75DABC780F58}"/>
                </a:ext>
              </a:extLst>
            </p:cNvPr>
            <p:cNvSpPr/>
            <p:nvPr/>
          </p:nvSpPr>
          <p:spPr>
            <a:xfrm>
              <a:off x="1994314" y="3538619"/>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280B4B4-BEBD-CB79-E8AD-38CB465C5572}"/>
                </a:ext>
              </a:extLst>
            </p:cNvPr>
            <p:cNvSpPr/>
            <p:nvPr/>
          </p:nvSpPr>
          <p:spPr>
            <a:xfrm>
              <a:off x="2391694" y="386385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0F130EA-2B6E-4908-ECC6-DD8BD56BE29A}"/>
                </a:ext>
              </a:extLst>
            </p:cNvPr>
            <p:cNvSpPr/>
            <p:nvPr/>
          </p:nvSpPr>
          <p:spPr>
            <a:xfrm>
              <a:off x="2068686" y="3783355"/>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11BC0E7-E1B0-154B-9F0B-619DE95A26EE}"/>
                </a:ext>
              </a:extLst>
            </p:cNvPr>
            <p:cNvSpPr/>
            <p:nvPr/>
          </p:nvSpPr>
          <p:spPr>
            <a:xfrm>
              <a:off x="2372937" y="4385257"/>
              <a:ext cx="73886" cy="68899"/>
            </a:xfrm>
            <a:prstGeom prst="ellipse">
              <a:avLst/>
            </a:prstGeom>
            <a:solidFill>
              <a:srgbClr val="00007F"/>
            </a:solidFill>
            <a:ln>
              <a:solidFill>
                <a:srgbClr val="00007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5632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FF66-C2CB-C462-B000-34B16BFC2449}"/>
              </a:ext>
            </a:extLst>
          </p:cNvPr>
          <p:cNvSpPr>
            <a:spLocks noGrp="1"/>
          </p:cNvSpPr>
          <p:nvPr>
            <p:ph type="title"/>
          </p:nvPr>
        </p:nvSpPr>
        <p:spPr/>
        <p:txBody>
          <a:bodyPr>
            <a:normAutofit/>
          </a:bodyPr>
          <a:lstStyle/>
          <a:p>
            <a:r>
              <a:rPr lang="en-US" sz="4000" dirty="0">
                <a:latin typeface="游ゴシック (Body)"/>
              </a:rPr>
              <a:t>Experiment</a:t>
            </a:r>
            <a:endParaRPr lang="en-US" sz="4000" dirty="0"/>
          </a:p>
        </p:txBody>
      </p:sp>
      <p:sp>
        <p:nvSpPr>
          <p:cNvPr id="3" name="Content Placeholder 2">
            <a:extLst>
              <a:ext uri="{FF2B5EF4-FFF2-40B4-BE49-F238E27FC236}">
                <a16:creationId xmlns:a16="http://schemas.microsoft.com/office/drawing/2014/main" id="{234B135E-5625-89F7-B729-452C219E31DE}"/>
              </a:ext>
            </a:extLst>
          </p:cNvPr>
          <p:cNvSpPr>
            <a:spLocks noGrp="1"/>
          </p:cNvSpPr>
          <p:nvPr>
            <p:ph idx="1"/>
          </p:nvPr>
        </p:nvSpPr>
        <p:spPr>
          <a:xfrm>
            <a:off x="225910" y="1690688"/>
            <a:ext cx="6790467" cy="4351338"/>
          </a:xfrm>
        </p:spPr>
        <p:txBody>
          <a:bodyPr/>
          <a:lstStyle/>
          <a:p>
            <a:pPr marL="514350" indent="-514350">
              <a:buFont typeface="+mj-lt"/>
              <a:buAutoNum type="arabicPeriod"/>
            </a:pPr>
            <a:r>
              <a:rPr lang="en-US" dirty="0"/>
              <a:t>Generation of synthetic floor.</a:t>
            </a:r>
          </a:p>
          <a:p>
            <a:pPr lvl="1"/>
            <a:r>
              <a:rPr lang="en-US" sz="2000" dirty="0"/>
              <a:t>Configuration:</a:t>
            </a:r>
          </a:p>
          <a:p>
            <a:pPr lvl="2"/>
            <a:r>
              <a:rPr lang="en-US" sz="1600" dirty="0"/>
              <a:t>The synthetic floor is defined by dimensions of 50 × 50 where each point is spaced exactly one centimeter apart</a:t>
            </a:r>
          </a:p>
          <a:p>
            <a:pPr lvl="2"/>
            <a:r>
              <a:rPr lang="en-US" sz="1600" dirty="0"/>
              <a:t>Total points 10,000</a:t>
            </a:r>
          </a:p>
          <a:p>
            <a:pPr lvl="2"/>
            <a:endParaRPr lang="en-US" dirty="0"/>
          </a:p>
          <a:p>
            <a:pPr lvl="2"/>
            <a:endParaRPr lang="en-US" dirty="0"/>
          </a:p>
        </p:txBody>
      </p:sp>
      <p:sp>
        <p:nvSpPr>
          <p:cNvPr id="4" name="Slide Number Placeholder 3">
            <a:extLst>
              <a:ext uri="{FF2B5EF4-FFF2-40B4-BE49-F238E27FC236}">
                <a16:creationId xmlns:a16="http://schemas.microsoft.com/office/drawing/2014/main" id="{496917FB-859F-EB19-A169-1ACAD93DF825}"/>
              </a:ext>
            </a:extLst>
          </p:cNvPr>
          <p:cNvSpPr>
            <a:spLocks noGrp="1"/>
          </p:cNvSpPr>
          <p:nvPr>
            <p:ph type="sldNum" sz="quarter" idx="12"/>
          </p:nvPr>
        </p:nvSpPr>
        <p:spPr/>
        <p:txBody>
          <a:bodyPr/>
          <a:lstStyle/>
          <a:p>
            <a:fld id="{DADAC235-C9E6-487D-8BF0-E0D19F810E81}" type="slidenum">
              <a:rPr lang="en-US" smtClean="0"/>
              <a:t>9</a:t>
            </a:fld>
            <a:endParaRPr lang="en-US"/>
          </a:p>
        </p:txBody>
      </p:sp>
      <p:pic>
        <p:nvPicPr>
          <p:cNvPr id="6" name="Picture 5">
            <a:extLst>
              <a:ext uri="{FF2B5EF4-FFF2-40B4-BE49-F238E27FC236}">
                <a16:creationId xmlns:a16="http://schemas.microsoft.com/office/drawing/2014/main" id="{F81036BD-73D3-604F-1D77-CB5F32D5B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5144" y="1529323"/>
            <a:ext cx="4899889" cy="2580098"/>
          </a:xfrm>
          <a:prstGeom prst="rect">
            <a:avLst/>
          </a:prstGeom>
        </p:spPr>
      </p:pic>
    </p:spTree>
    <p:extLst>
      <p:ext uri="{BB962C8B-B14F-4D97-AF65-F5344CB8AC3E}">
        <p14:creationId xmlns:p14="http://schemas.microsoft.com/office/powerpoint/2010/main" val="2204482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6870</TotalTime>
  <Words>3512</Words>
  <Application>Microsoft Office PowerPoint</Application>
  <PresentationFormat>Widescreen</PresentationFormat>
  <Paragraphs>371</Paragraphs>
  <Slides>33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游ゴシック (Body)</vt:lpstr>
      <vt:lpstr>Arial</vt:lpstr>
      <vt:lpstr>Calibri</vt:lpstr>
      <vt:lpstr>Calibri Light</vt:lpstr>
      <vt:lpstr>Curlz MT</vt:lpstr>
      <vt:lpstr>Office Theme</vt:lpstr>
      <vt:lpstr>Surface Pattern Recognition Using Shape Subspace</vt:lpstr>
      <vt:lpstr>Research Problem</vt:lpstr>
      <vt:lpstr>Research Background</vt:lpstr>
      <vt:lpstr>Research Background</vt:lpstr>
      <vt:lpstr>Related Research</vt:lpstr>
      <vt:lpstr>Related Research</vt:lpstr>
      <vt:lpstr>Related Research</vt:lpstr>
      <vt:lpstr>Proposed Method</vt:lpstr>
      <vt:lpstr>Experiment</vt:lpstr>
      <vt:lpstr>Experiment</vt:lpstr>
      <vt:lpstr>Experiment</vt:lpstr>
      <vt:lpstr>Experiment</vt:lpstr>
      <vt:lpstr>Summary of Initial Research</vt:lpstr>
      <vt:lpstr>Limitations Identified in Previous Work</vt:lpstr>
      <vt:lpstr>Sliding Window Approach</vt:lpstr>
      <vt:lpstr>Methodology</vt:lpstr>
      <vt:lpstr>Methodology</vt:lpstr>
      <vt:lpstr>Experimental Validation</vt:lpstr>
      <vt:lpstr>Experimental Validation</vt:lpstr>
      <vt:lpstr>New Problem: Dent Inspection</vt:lpstr>
      <vt:lpstr>Connecting Previous Work </vt:lpstr>
      <vt:lpstr>A Solution: DentNet's 2.5D Strategy </vt:lpstr>
      <vt:lpstr>DentNet Architecture (U-Net FCN)</vt:lpstr>
      <vt:lpstr>DentNet Synthetic Test Results</vt:lpstr>
      <vt:lpstr>Our Approach: Patch-Based Subspace</vt:lpstr>
      <vt:lpstr>Results</vt:lpstr>
      <vt:lpstr>Why Subspace Methods? Interpretability</vt:lpstr>
      <vt:lpstr>Comparison on Synthetic Sample</vt:lpstr>
      <vt:lpstr>Real-World Challenges </vt:lpstr>
      <vt:lpstr>Analysis: Why Do Both Methods Fail?</vt:lpstr>
      <vt:lpstr>Summary</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Ibrahim Naish</dc:creator>
  <cp:lastModifiedBy>Ibrahim Naish</cp:lastModifiedBy>
  <cp:revision>50</cp:revision>
  <dcterms:created xsi:type="dcterms:W3CDTF">2025-01-13T12:13:34Z</dcterms:created>
  <dcterms:modified xsi:type="dcterms:W3CDTF">2025-11-11T07:06:34Z</dcterms:modified>
</cp:coreProperties>
</file>